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7" r:id="rId3"/>
    <p:sldId id="258" r:id="rId4"/>
    <p:sldId id="259" r:id="rId5"/>
    <p:sldId id="276" r:id="rId6"/>
    <p:sldId id="277" r:id="rId7"/>
    <p:sldId id="261" r:id="rId8"/>
    <p:sldId id="262" r:id="rId9"/>
    <p:sldId id="263" r:id="rId10"/>
    <p:sldId id="264" r:id="rId11"/>
    <p:sldId id="265" r:id="rId12"/>
    <p:sldId id="266" r:id="rId13"/>
    <p:sldId id="267" r:id="rId14"/>
    <p:sldId id="268" r:id="rId15"/>
    <p:sldId id="278" r:id="rId16"/>
    <p:sldId id="270" r:id="rId17"/>
    <p:sldId id="271" r:id="rId18"/>
    <p:sldId id="272" r:id="rId19"/>
    <p:sldId id="273"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iocsNH5mLsbP+7Yr5pxqqCMW8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C5F93-AE2A-DE27-A43D-9726D2A166BB}" v="254" dt="2022-05-28T10:23:37.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64"/>
    <p:restoredTop sz="90704" autoAdjust="0"/>
  </p:normalViewPr>
  <p:slideViewPr>
    <p:cSldViewPr snapToGrid="0">
      <p:cViewPr varScale="1">
        <p:scale>
          <a:sx n="61" d="100"/>
          <a:sy n="61" d="100"/>
        </p:scale>
        <p:origin x="1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AA997-E2EC-4B6F-9DF4-D919BEC904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E029CFD-0F32-41EF-BB45-AA216BBC0335}">
      <dgm:prSet/>
      <dgm:spPr/>
      <dgm:t>
        <a:bodyPr/>
        <a:lstStyle/>
        <a:p>
          <a:r>
            <a:rPr lang="en-US" b="1"/>
            <a:t>Agenda</a:t>
          </a:r>
          <a:endParaRPr lang="en-US"/>
        </a:p>
      </dgm:t>
    </dgm:pt>
    <dgm:pt modelId="{3DA977C0-D989-4EB2-BD1F-F0B0214A5CE8}" type="parTrans" cxnId="{7C60FEB3-ACDE-46BC-9449-C1580DB07BD6}">
      <dgm:prSet/>
      <dgm:spPr/>
      <dgm:t>
        <a:bodyPr/>
        <a:lstStyle/>
        <a:p>
          <a:endParaRPr lang="en-US"/>
        </a:p>
      </dgm:t>
    </dgm:pt>
    <dgm:pt modelId="{53DB39E7-8E70-476C-86AF-19C6B3FE55EE}" type="sibTrans" cxnId="{7C60FEB3-ACDE-46BC-9449-C1580DB07BD6}">
      <dgm:prSet/>
      <dgm:spPr/>
      <dgm:t>
        <a:bodyPr/>
        <a:lstStyle/>
        <a:p>
          <a:endParaRPr lang="en-US"/>
        </a:p>
      </dgm:t>
    </dgm:pt>
    <dgm:pt modelId="{D936D59F-3530-474B-A150-C1D2B5F2EE92}">
      <dgm:prSet/>
      <dgm:spPr/>
      <dgm:t>
        <a:bodyPr/>
        <a:lstStyle/>
        <a:p>
          <a:r>
            <a:rPr lang="en-US" b="1"/>
            <a:t>The outline of items to be discussed and tasks to be accomplished during a meeting.	</a:t>
          </a:r>
          <a:endParaRPr lang="en-US"/>
        </a:p>
      </dgm:t>
    </dgm:pt>
    <dgm:pt modelId="{0299A486-0B85-4379-9AB9-6AC4F1CE114F}" type="parTrans" cxnId="{90CF5723-FC50-4BA0-86AE-FC6A86519545}">
      <dgm:prSet/>
      <dgm:spPr/>
      <dgm:t>
        <a:bodyPr/>
        <a:lstStyle/>
        <a:p>
          <a:endParaRPr lang="en-US"/>
        </a:p>
      </dgm:t>
    </dgm:pt>
    <dgm:pt modelId="{AD7E6C13-05D0-461F-99F9-A8D1410D50AA}" type="sibTrans" cxnId="{90CF5723-FC50-4BA0-86AE-FC6A86519545}">
      <dgm:prSet/>
      <dgm:spPr/>
      <dgm:t>
        <a:bodyPr/>
        <a:lstStyle/>
        <a:p>
          <a:endParaRPr lang="en-US"/>
        </a:p>
      </dgm:t>
    </dgm:pt>
    <dgm:pt modelId="{660B4BD8-46C3-42A8-ADEA-70891AA3A630}" type="pres">
      <dgm:prSet presAssocID="{E33AA997-E2EC-4B6F-9DF4-D919BEC90403}" presName="hierChild1" presStyleCnt="0">
        <dgm:presLayoutVars>
          <dgm:chPref val="1"/>
          <dgm:dir/>
          <dgm:animOne val="branch"/>
          <dgm:animLvl val="lvl"/>
          <dgm:resizeHandles/>
        </dgm:presLayoutVars>
      </dgm:prSet>
      <dgm:spPr/>
    </dgm:pt>
    <dgm:pt modelId="{0F162E3F-A16A-4F06-BE64-33933DF52E68}" type="pres">
      <dgm:prSet presAssocID="{FE029CFD-0F32-41EF-BB45-AA216BBC0335}" presName="hierRoot1" presStyleCnt="0"/>
      <dgm:spPr/>
    </dgm:pt>
    <dgm:pt modelId="{AA2C3CE9-E5A9-4E02-BB5C-9126CCB8A540}" type="pres">
      <dgm:prSet presAssocID="{FE029CFD-0F32-41EF-BB45-AA216BBC0335}" presName="composite" presStyleCnt="0"/>
      <dgm:spPr/>
    </dgm:pt>
    <dgm:pt modelId="{BD950A1A-C1EC-4A3C-8637-8715A38611FE}" type="pres">
      <dgm:prSet presAssocID="{FE029CFD-0F32-41EF-BB45-AA216BBC0335}" presName="background" presStyleLbl="node0" presStyleIdx="0" presStyleCnt="2"/>
      <dgm:spPr/>
    </dgm:pt>
    <dgm:pt modelId="{E534DA89-7F52-4F1B-9D51-D72EFFD27A8F}" type="pres">
      <dgm:prSet presAssocID="{FE029CFD-0F32-41EF-BB45-AA216BBC0335}" presName="text" presStyleLbl="fgAcc0" presStyleIdx="0" presStyleCnt="2">
        <dgm:presLayoutVars>
          <dgm:chPref val="3"/>
        </dgm:presLayoutVars>
      </dgm:prSet>
      <dgm:spPr/>
    </dgm:pt>
    <dgm:pt modelId="{906C6DF4-F59C-45BE-A71A-DF14B1B0C2F2}" type="pres">
      <dgm:prSet presAssocID="{FE029CFD-0F32-41EF-BB45-AA216BBC0335}" presName="hierChild2" presStyleCnt="0"/>
      <dgm:spPr/>
    </dgm:pt>
    <dgm:pt modelId="{CFE96657-9548-4985-A763-11E3902B0BB8}" type="pres">
      <dgm:prSet presAssocID="{D936D59F-3530-474B-A150-C1D2B5F2EE92}" presName="hierRoot1" presStyleCnt="0"/>
      <dgm:spPr/>
    </dgm:pt>
    <dgm:pt modelId="{A9C27425-A4C7-4FD0-A523-DB45CD81E437}" type="pres">
      <dgm:prSet presAssocID="{D936D59F-3530-474B-A150-C1D2B5F2EE92}" presName="composite" presStyleCnt="0"/>
      <dgm:spPr/>
    </dgm:pt>
    <dgm:pt modelId="{D5597B3D-B62E-4666-9E02-366B2CDCE212}" type="pres">
      <dgm:prSet presAssocID="{D936D59F-3530-474B-A150-C1D2B5F2EE92}" presName="background" presStyleLbl="node0" presStyleIdx="1" presStyleCnt="2"/>
      <dgm:spPr/>
    </dgm:pt>
    <dgm:pt modelId="{BBF97ED2-1BE6-4FB3-ACE0-F8E6A4E71DFF}" type="pres">
      <dgm:prSet presAssocID="{D936D59F-3530-474B-A150-C1D2B5F2EE92}" presName="text" presStyleLbl="fgAcc0" presStyleIdx="1" presStyleCnt="2">
        <dgm:presLayoutVars>
          <dgm:chPref val="3"/>
        </dgm:presLayoutVars>
      </dgm:prSet>
      <dgm:spPr/>
    </dgm:pt>
    <dgm:pt modelId="{2649BF8D-EB01-4EEC-B79F-A748931F5B7F}" type="pres">
      <dgm:prSet presAssocID="{D936D59F-3530-474B-A150-C1D2B5F2EE92}" presName="hierChild2" presStyleCnt="0"/>
      <dgm:spPr/>
    </dgm:pt>
  </dgm:ptLst>
  <dgm:cxnLst>
    <dgm:cxn modelId="{7EF7DA0D-0A0F-48ED-839C-DB1509362724}" type="presOf" srcId="{E33AA997-E2EC-4B6F-9DF4-D919BEC90403}" destId="{660B4BD8-46C3-42A8-ADEA-70891AA3A630}" srcOrd="0" destOrd="0" presId="urn:microsoft.com/office/officeart/2005/8/layout/hierarchy1"/>
    <dgm:cxn modelId="{90CF5723-FC50-4BA0-86AE-FC6A86519545}" srcId="{E33AA997-E2EC-4B6F-9DF4-D919BEC90403}" destId="{D936D59F-3530-474B-A150-C1D2B5F2EE92}" srcOrd="1" destOrd="0" parTransId="{0299A486-0B85-4379-9AB9-6AC4F1CE114F}" sibTransId="{AD7E6C13-05D0-461F-99F9-A8D1410D50AA}"/>
    <dgm:cxn modelId="{181B7828-FEA8-4A91-A915-F4D27EF8FA66}" type="presOf" srcId="{D936D59F-3530-474B-A150-C1D2B5F2EE92}" destId="{BBF97ED2-1BE6-4FB3-ACE0-F8E6A4E71DFF}" srcOrd="0" destOrd="0" presId="urn:microsoft.com/office/officeart/2005/8/layout/hierarchy1"/>
    <dgm:cxn modelId="{7C60FEB3-ACDE-46BC-9449-C1580DB07BD6}" srcId="{E33AA997-E2EC-4B6F-9DF4-D919BEC90403}" destId="{FE029CFD-0F32-41EF-BB45-AA216BBC0335}" srcOrd="0" destOrd="0" parTransId="{3DA977C0-D989-4EB2-BD1F-F0B0214A5CE8}" sibTransId="{53DB39E7-8E70-476C-86AF-19C6B3FE55EE}"/>
    <dgm:cxn modelId="{BA266FE0-53FB-4657-9575-578F9BA837CF}" type="presOf" srcId="{FE029CFD-0F32-41EF-BB45-AA216BBC0335}" destId="{E534DA89-7F52-4F1B-9D51-D72EFFD27A8F}" srcOrd="0" destOrd="0" presId="urn:microsoft.com/office/officeart/2005/8/layout/hierarchy1"/>
    <dgm:cxn modelId="{BE592143-996E-4B77-A4DB-4E40AD6F4942}" type="presParOf" srcId="{660B4BD8-46C3-42A8-ADEA-70891AA3A630}" destId="{0F162E3F-A16A-4F06-BE64-33933DF52E68}" srcOrd="0" destOrd="0" presId="urn:microsoft.com/office/officeart/2005/8/layout/hierarchy1"/>
    <dgm:cxn modelId="{7C5E5B3B-A4FB-48CF-AAE9-2D53A577F32F}" type="presParOf" srcId="{0F162E3F-A16A-4F06-BE64-33933DF52E68}" destId="{AA2C3CE9-E5A9-4E02-BB5C-9126CCB8A540}" srcOrd="0" destOrd="0" presId="urn:microsoft.com/office/officeart/2005/8/layout/hierarchy1"/>
    <dgm:cxn modelId="{CB50BAE6-9FFF-435B-8A11-CA3BF3548CEA}" type="presParOf" srcId="{AA2C3CE9-E5A9-4E02-BB5C-9126CCB8A540}" destId="{BD950A1A-C1EC-4A3C-8637-8715A38611FE}" srcOrd="0" destOrd="0" presId="urn:microsoft.com/office/officeart/2005/8/layout/hierarchy1"/>
    <dgm:cxn modelId="{BD973946-AC0F-47BE-B4DC-679516AA9810}" type="presParOf" srcId="{AA2C3CE9-E5A9-4E02-BB5C-9126CCB8A540}" destId="{E534DA89-7F52-4F1B-9D51-D72EFFD27A8F}" srcOrd="1" destOrd="0" presId="urn:microsoft.com/office/officeart/2005/8/layout/hierarchy1"/>
    <dgm:cxn modelId="{101451AE-BD65-49C0-B8F2-BCE9F994FE98}" type="presParOf" srcId="{0F162E3F-A16A-4F06-BE64-33933DF52E68}" destId="{906C6DF4-F59C-45BE-A71A-DF14B1B0C2F2}" srcOrd="1" destOrd="0" presId="urn:microsoft.com/office/officeart/2005/8/layout/hierarchy1"/>
    <dgm:cxn modelId="{4CA259D9-5941-43A8-AB89-2FC776D3440A}" type="presParOf" srcId="{660B4BD8-46C3-42A8-ADEA-70891AA3A630}" destId="{CFE96657-9548-4985-A763-11E3902B0BB8}" srcOrd="1" destOrd="0" presId="urn:microsoft.com/office/officeart/2005/8/layout/hierarchy1"/>
    <dgm:cxn modelId="{C94BE856-D0E8-42FC-9D68-87D4C3D3DB49}" type="presParOf" srcId="{CFE96657-9548-4985-A763-11E3902B0BB8}" destId="{A9C27425-A4C7-4FD0-A523-DB45CD81E437}" srcOrd="0" destOrd="0" presId="urn:microsoft.com/office/officeart/2005/8/layout/hierarchy1"/>
    <dgm:cxn modelId="{8AC35A35-60F6-429F-9CAB-89DA02972D5B}" type="presParOf" srcId="{A9C27425-A4C7-4FD0-A523-DB45CD81E437}" destId="{D5597B3D-B62E-4666-9E02-366B2CDCE212}" srcOrd="0" destOrd="0" presId="urn:microsoft.com/office/officeart/2005/8/layout/hierarchy1"/>
    <dgm:cxn modelId="{1ADA637A-D4CA-4E53-B7BF-31247C682046}" type="presParOf" srcId="{A9C27425-A4C7-4FD0-A523-DB45CD81E437}" destId="{BBF97ED2-1BE6-4FB3-ACE0-F8E6A4E71DFF}" srcOrd="1" destOrd="0" presId="urn:microsoft.com/office/officeart/2005/8/layout/hierarchy1"/>
    <dgm:cxn modelId="{A96AB67D-E407-4B60-B849-C7BB933F60CD}" type="presParOf" srcId="{CFE96657-9548-4985-A763-11E3902B0BB8}" destId="{2649BF8D-EB01-4EEC-B79F-A748931F5B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0A1A-C1EC-4A3C-8637-8715A38611F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4DA89-7F52-4F1B-9D51-D72EFFD27A8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a:t>Agenda</a:t>
          </a:r>
          <a:endParaRPr lang="en-US" sz="3300" kern="1200"/>
        </a:p>
      </dsp:txBody>
      <dsp:txXfrm>
        <a:off x="696297" y="538547"/>
        <a:ext cx="4171627" cy="2590157"/>
      </dsp:txXfrm>
    </dsp:sp>
    <dsp:sp modelId="{D5597B3D-B62E-4666-9E02-366B2CDCE21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7ED2-1BE6-4FB3-ACE0-F8E6A4E71DFF}">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a:t>The outline of items to be discussed and tasks to be accomplished during a meeting.	</a:t>
          </a:r>
          <a:endParaRPr lang="en-US" sz="33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en-US" sz="1800" b="0" i="0" u="none" strike="noStrike" dirty="0" err="1">
                <a:solidFill>
                  <a:srgbClr val="000000"/>
                </a:solidFill>
                <a:effectLst/>
                <a:latin typeface="Arial" panose="020B0604020202020204" pitchFamily="34" charset="0"/>
              </a:rPr>
              <a:t>Hầu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khi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nhắc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đến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thức</a:t>
            </a:r>
            <a:r>
              <a:rPr lang="en-US" sz="1800" b="0" i="0" u="none" strike="noStrike" dirty="0">
                <a:solidFill>
                  <a:srgbClr val="000000"/>
                </a:solidFill>
                <a:effectLst/>
                <a:latin typeface="Arial" panose="020B0604020202020204" pitchFamily="34" charset="0"/>
              </a:rPr>
              <a:t> meetings,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cuộc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hội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họp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sẽ</a:t>
            </a:r>
            <a:r>
              <a:rPr lang="en-US" sz="1800" b="0" i="0" u="none" strike="noStrike" dirty="0">
                <a:solidFill>
                  <a:srgbClr val="000000"/>
                </a:solidFill>
                <a:effectLst/>
                <a:latin typeface="Arial" panose="020B0604020202020204" pitchFamily="34" charset="0"/>
              </a:rPr>
              <a:t> ko </a:t>
            </a:r>
            <a:r>
              <a:rPr lang="en-US" sz="1800" b="0" i="0" u="none" strike="noStrike" dirty="0" err="1">
                <a:solidFill>
                  <a:srgbClr val="000000"/>
                </a:solidFill>
                <a:effectLst/>
                <a:latin typeface="Arial" panose="020B0604020202020204" pitchFamily="34" charset="0"/>
              </a:rPr>
              <a:t>quá</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hào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hứng</a:t>
            </a:r>
            <a:r>
              <a:rPr lang="en-US" sz="1800" b="0" i="0" u="none" strike="noStrike" dirty="0">
                <a:solidFill>
                  <a:srgbClr val="000000"/>
                </a:solidFill>
                <a:effectLst/>
                <a:latin typeface="Arial" panose="020B0604020202020204" pitchFamily="34" charset="0"/>
              </a:rPr>
              <a:t> hay </a:t>
            </a:r>
            <a:r>
              <a:rPr lang="en-US" sz="1800" b="0" i="0" u="none" strike="noStrike" dirty="0" err="1">
                <a:solidFill>
                  <a:srgbClr val="000000"/>
                </a:solidFill>
                <a:effectLst/>
                <a:latin typeface="Arial" panose="020B0604020202020204" pitchFamily="34" charset="0"/>
              </a:rPr>
              <a:t>thấy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thú</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vị</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tại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lại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phản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ứng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này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vì</a:t>
            </a:r>
            <a:r>
              <a:rPr lang="en-US" sz="1800" b="0" i="0" u="none" strike="noStrike" dirty="0">
                <a:solidFill>
                  <a:srgbClr val="000000"/>
                </a:solidFill>
                <a:effectLst/>
                <a:latin typeface="Arial" panose="020B0604020202020204" pitchFamily="34" charset="0"/>
              </a:rPr>
              <a:t> meetings </a:t>
            </a:r>
            <a:r>
              <a:rPr lang="en-US" sz="1800" b="0" i="0" u="none" strike="noStrike" dirty="0" err="1">
                <a:solidFill>
                  <a:srgbClr val="000000"/>
                </a:solidFill>
                <a:effectLst/>
                <a:latin typeface="Arial" panose="020B0604020202020204" pitchFamily="34" charset="0"/>
              </a:rPr>
              <a:t>nghĩa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nộp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bài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bày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phần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và</a:t>
            </a:r>
            <a:r>
              <a:rPr lang="en-US" sz="1800" b="0" i="0" u="none" strike="noStrike" dirty="0">
                <a:solidFill>
                  <a:srgbClr val="000000"/>
                </a:solidFill>
                <a:effectLst/>
                <a:latin typeface="Arial" panose="020B0604020202020204" pitchFamily="34" charset="0"/>
              </a:rPr>
              <a:t> ý </a:t>
            </a:r>
            <a:r>
              <a:rPr lang="en-US" sz="1800" b="0" i="0" u="none" strike="noStrike" dirty="0" err="1">
                <a:solidFill>
                  <a:srgbClr val="000000"/>
                </a:solidFill>
                <a:effectLst/>
                <a:latin typeface="Arial" panose="020B0604020202020204" pitchFamily="34" charset="0"/>
              </a:rPr>
              <a:t>kiến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của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thức</a:t>
            </a:r>
            <a:r>
              <a:rPr lang="en-US" sz="1800" b="0" i="0" u="none" strike="noStrike" dirty="0">
                <a:solidFill>
                  <a:srgbClr val="000000"/>
                </a:solidFill>
                <a:effectLst/>
                <a:latin typeface="Arial" panose="020B0604020202020204" pitchFamily="34" charset="0"/>
              </a:rPr>
              <a:t> hay </a:t>
            </a:r>
            <a:r>
              <a:rPr lang="en-US" sz="1800" b="0" i="0" u="none" strike="noStrike" dirty="0" err="1">
                <a:solidFill>
                  <a:srgbClr val="000000"/>
                </a:solidFill>
                <a:effectLst/>
                <a:latin typeface="Arial" panose="020B0604020202020204" pitchFamily="34" charset="0"/>
              </a:rPr>
              <a:t>nội</a:t>
            </a:r>
            <a:r>
              <a:rPr lang="en-US" sz="1800" b="0" i="0" u="none" strike="noStrike" dirty="0">
                <a:solidFill>
                  <a:srgbClr val="000000"/>
                </a:solidFill>
                <a:effectLst/>
                <a:latin typeface="Arial" panose="020B0604020202020204" pitchFamily="34" charset="0"/>
              </a:rPr>
              <a:t> dung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cuộc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họp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quá</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chán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Hoặc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chăng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đang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tổ</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chức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quá</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nhiều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cuộc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họp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mà</a:t>
            </a:r>
            <a:r>
              <a:rPr lang="en-US" sz="1800" b="0" i="0" u="none" strike="noStrike" dirty="0">
                <a:solidFill>
                  <a:srgbClr val="000000"/>
                </a:solidFill>
                <a:effectLst/>
                <a:latin typeface="Arial" panose="020B0604020202020204" pitchFamily="34" charset="0"/>
              </a:rPr>
              <a:t> ko </a:t>
            </a:r>
            <a:r>
              <a:rPr lang="en-US" sz="1800" b="0" i="0" u="none" strike="noStrike" dirty="0" err="1">
                <a:solidFill>
                  <a:srgbClr val="000000"/>
                </a:solidFill>
                <a:effectLst/>
                <a:latin typeface="Arial" panose="020B0604020202020204" pitchFamily="34" charset="0"/>
              </a:rPr>
              <a:t>đem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lại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hiệu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quả</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thực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sự</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Những</a:t>
            </a:r>
            <a:r>
              <a:rPr lang="en-US" dirty="0"/>
              <a:t> </a:t>
            </a:r>
            <a:r>
              <a:rPr lang="en-US" dirty="0" err="1"/>
              <a:t>nguy</a:t>
            </a:r>
            <a:r>
              <a:rPr lang="en-US" dirty="0"/>
              <a:t> </a:t>
            </a:r>
            <a:r>
              <a:rPr lang="en-US" dirty="0" err="1"/>
              <a:t>hiểm</a:t>
            </a:r>
            <a:r>
              <a:rPr lang="en-US" dirty="0"/>
              <a:t> </a:t>
            </a:r>
            <a:r>
              <a:rPr lang="en-US" dirty="0" err="1"/>
              <a:t>của</a:t>
            </a:r>
            <a:r>
              <a:rPr lang="en-US" dirty="0"/>
              <a:t> </a:t>
            </a:r>
            <a:r>
              <a:rPr lang="en-US" dirty="0" err="1"/>
              <a:t>việc</a:t>
            </a:r>
            <a:r>
              <a:rPr lang="en-US" dirty="0"/>
              <a:t> </a:t>
            </a:r>
            <a:r>
              <a:rPr lang="en-US" dirty="0" err="1"/>
              <a:t>điều</a:t>
            </a:r>
            <a:r>
              <a:rPr lang="en-US" dirty="0"/>
              <a:t> </a:t>
            </a:r>
            <a:r>
              <a:rPr lang="en-US" dirty="0" err="1"/>
              <a:t>hành</a:t>
            </a:r>
            <a:r>
              <a:rPr lang="en-US" dirty="0"/>
              <a:t> </a:t>
            </a:r>
            <a:r>
              <a:rPr lang="en-US" dirty="0" err="1"/>
              <a:t>cuộc</a:t>
            </a:r>
            <a:r>
              <a:rPr lang="en-US" dirty="0"/>
              <a:t> </a:t>
            </a:r>
            <a:r>
              <a:rPr lang="en-US" dirty="0" err="1"/>
              <a:t>họp</a:t>
            </a:r>
            <a:r>
              <a:rPr lang="en-US" dirty="0"/>
              <a:t> ko </a:t>
            </a:r>
            <a:r>
              <a:rPr lang="en-US" dirty="0" err="1"/>
              <a:t>hiệu</a:t>
            </a:r>
            <a:r>
              <a:rPr lang="en-US" dirty="0"/>
              <a:t> </a:t>
            </a:r>
            <a:r>
              <a:rPr lang="en-US" dirty="0" err="1"/>
              <a:t>quả</a:t>
            </a:r>
            <a:r>
              <a:rPr lang="en-US" dirty="0"/>
              <a:t>:</a:t>
            </a:r>
          </a:p>
          <a:p>
            <a:pPr marL="0" lvl="0" indent="0" algn="l" rtl="0">
              <a:spcBef>
                <a:spcPts val="0"/>
              </a:spcBef>
              <a:spcAft>
                <a:spcPts val="0"/>
              </a:spcAft>
              <a:buNone/>
            </a:pPr>
            <a:r>
              <a:rPr lang="vi-VN" dirty="0"/>
              <a:t>Một cuộc tranh luận bắt đầu về một sự kiện đã được thiết lập.</a:t>
            </a:r>
            <a:r>
              <a:rPr lang="en-US" dirty="0"/>
              <a:t> (</a:t>
            </a:r>
            <a:r>
              <a:rPr lang="en-US" dirty="0" err="1"/>
              <a:t>mất</a:t>
            </a:r>
            <a:r>
              <a:rPr lang="en-US" dirty="0"/>
              <a:t> </a:t>
            </a:r>
            <a:r>
              <a:rPr lang="en-US" dirty="0" err="1"/>
              <a:t>tgian</a:t>
            </a:r>
            <a:r>
              <a:rPr lang="en-US" dirty="0"/>
              <a:t>, </a:t>
            </a:r>
            <a:r>
              <a:rPr lang="en-US" dirty="0" err="1"/>
              <a:t>đã</a:t>
            </a:r>
            <a:r>
              <a:rPr lang="en-US" dirty="0"/>
              <a:t> </a:t>
            </a:r>
            <a:r>
              <a:rPr lang="en-US" dirty="0" err="1"/>
              <a:t>là</a:t>
            </a:r>
            <a:r>
              <a:rPr lang="en-US" dirty="0"/>
              <a:t> fact </a:t>
            </a:r>
            <a:r>
              <a:rPr lang="en-US" dirty="0" err="1"/>
              <a:t>thì</a:t>
            </a:r>
            <a:r>
              <a:rPr lang="en-US" dirty="0"/>
              <a:t> </a:t>
            </a:r>
            <a:r>
              <a:rPr lang="en-US" dirty="0" err="1"/>
              <a:t>bàn</a:t>
            </a:r>
            <a:r>
              <a:rPr lang="en-US" dirty="0"/>
              <a:t> </a:t>
            </a:r>
            <a:r>
              <a:rPr lang="en-US" dirty="0" err="1"/>
              <a:t>tiếp</a:t>
            </a:r>
            <a:r>
              <a:rPr lang="en-US" dirty="0"/>
              <a:t> </a:t>
            </a:r>
            <a:r>
              <a:rPr lang="en-US" dirty="0" err="1"/>
              <a:t>làm</a:t>
            </a:r>
            <a:r>
              <a:rPr lang="en-US" dirty="0"/>
              <a:t> </a:t>
            </a:r>
            <a:r>
              <a:rPr lang="en-US" dirty="0" err="1"/>
              <a:t>gì</a:t>
            </a:r>
            <a:r>
              <a:rPr lang="en-US" dirty="0"/>
              <a:t>?)</a:t>
            </a:r>
            <a:r>
              <a:rPr lang="vi-VN" dirty="0"/>
              <a:t> </a:t>
            </a:r>
            <a:endParaRPr lang="en-US" dirty="0"/>
          </a:p>
          <a:p>
            <a:pPr marL="0" lvl="0" indent="0" algn="l" rtl="0">
              <a:spcBef>
                <a:spcPts val="0"/>
              </a:spcBef>
              <a:spcAft>
                <a:spcPts val="0"/>
              </a:spcAft>
              <a:buNone/>
            </a:pPr>
            <a:r>
              <a:rPr lang="vi-VN" dirty="0"/>
              <a:t>Các ý kiến ​​được đưa ra như thể chúng là sự thật. </a:t>
            </a:r>
            <a:r>
              <a:rPr lang="en-US" dirty="0"/>
              <a:t>(</a:t>
            </a:r>
            <a:r>
              <a:rPr lang="en-US" dirty="0" err="1"/>
              <a:t>mọi</a:t>
            </a:r>
            <a:r>
              <a:rPr lang="en-US" dirty="0"/>
              <a:t> ý </a:t>
            </a:r>
            <a:r>
              <a:rPr lang="en-US" dirty="0" err="1"/>
              <a:t>kiến</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đánh</a:t>
            </a:r>
            <a:r>
              <a:rPr lang="en-US" dirty="0"/>
              <a:t> </a:t>
            </a:r>
            <a:r>
              <a:rPr lang="en-US" dirty="0" err="1"/>
              <a:t>giá</a:t>
            </a:r>
            <a:r>
              <a:rPr lang="en-US" dirty="0"/>
              <a:t>, </a:t>
            </a:r>
            <a:r>
              <a:rPr lang="en-US" dirty="0" err="1"/>
              <a:t>cân</a:t>
            </a:r>
            <a:r>
              <a:rPr lang="en-US" dirty="0"/>
              <a:t> </a:t>
            </a:r>
            <a:r>
              <a:rPr lang="en-US" dirty="0" err="1"/>
              <a:t>nhắc</a:t>
            </a:r>
            <a:r>
              <a:rPr lang="en-US" dirty="0"/>
              <a:t> </a:t>
            </a:r>
            <a:r>
              <a:rPr lang="en-US" dirty="0" err="1"/>
              <a:t>và</a:t>
            </a:r>
            <a:r>
              <a:rPr lang="en-US" dirty="0"/>
              <a:t> </a:t>
            </a:r>
            <a:r>
              <a:rPr lang="en-US" dirty="0" err="1"/>
              <a:t>xem</a:t>
            </a:r>
            <a:r>
              <a:rPr lang="en-US" dirty="0"/>
              <a:t> </a:t>
            </a:r>
            <a:r>
              <a:rPr lang="en-US" dirty="0" err="1"/>
              <a:t>xét</a:t>
            </a:r>
            <a:r>
              <a:rPr lang="en-US" dirty="0"/>
              <a:t>)</a:t>
            </a:r>
          </a:p>
          <a:p>
            <a:pPr marL="0" lvl="0" indent="0" algn="l" rtl="0">
              <a:spcBef>
                <a:spcPts val="0"/>
              </a:spcBef>
              <a:spcAft>
                <a:spcPts val="0"/>
              </a:spcAft>
              <a:buNone/>
            </a:pPr>
            <a:r>
              <a:rPr lang="vi-VN" dirty="0"/>
              <a:t>Mọi người đe dọa người khác bằng “kiến thức” thực hoặc tưởng tượng. </a:t>
            </a:r>
            <a:endParaRPr lang="en-US" dirty="0"/>
          </a:p>
          <a:p>
            <a:pPr marL="0" lvl="0" indent="0" algn="l" rtl="0">
              <a:spcBef>
                <a:spcPts val="0"/>
              </a:spcBef>
              <a:spcAft>
                <a:spcPts val="0"/>
              </a:spcAft>
              <a:buNone/>
            </a:pPr>
            <a:r>
              <a:rPr lang="vi-VN" dirty="0"/>
              <a:t>Mọi người áp đảo nhau với quá nhiều đề xuất trong thời gian có sẵn để xem xét chúng. </a:t>
            </a:r>
            <a:r>
              <a:rPr lang="en-US" dirty="0"/>
              <a:t>(ko </a:t>
            </a:r>
            <a:r>
              <a:rPr lang="en-US" dirty="0" err="1"/>
              <a:t>thể</a:t>
            </a:r>
            <a:r>
              <a:rPr lang="en-US" dirty="0"/>
              <a:t> </a:t>
            </a:r>
            <a:r>
              <a:rPr lang="en-US" dirty="0" err="1"/>
              <a:t>bàn</a:t>
            </a:r>
            <a:r>
              <a:rPr lang="en-US" dirty="0"/>
              <a:t> </a:t>
            </a:r>
            <a:r>
              <a:rPr lang="en-US" dirty="0" err="1"/>
              <a:t>hết</a:t>
            </a:r>
            <a:r>
              <a:rPr lang="en-US" dirty="0"/>
              <a:t> </a:t>
            </a:r>
            <a:r>
              <a:rPr lang="en-US" dirty="0" err="1"/>
              <a:t>được</a:t>
            </a:r>
            <a:r>
              <a:rPr lang="en-US" dirty="0"/>
              <a:t>)</a:t>
            </a:r>
          </a:p>
          <a:p>
            <a:pPr marL="0" lvl="0" indent="0" algn="l" rtl="0">
              <a:spcBef>
                <a:spcPts val="0"/>
              </a:spcBef>
              <a:spcAft>
                <a:spcPts val="0"/>
              </a:spcAft>
              <a:buNone/>
            </a:pPr>
            <a:r>
              <a:rPr lang="vi-VN" dirty="0"/>
              <a:t>Mọi người trở nên tức giận mà không có lý do chính đáng. </a:t>
            </a:r>
            <a:r>
              <a:rPr lang="en-US" dirty="0"/>
              <a:t>(</a:t>
            </a:r>
            <a:r>
              <a:rPr lang="en-US" dirty="0" err="1"/>
              <a:t>tranh</a:t>
            </a:r>
            <a:r>
              <a:rPr lang="en-US" dirty="0"/>
              <a:t> </a:t>
            </a:r>
            <a:r>
              <a:rPr lang="en-US" dirty="0" err="1"/>
              <a:t>luận</a:t>
            </a:r>
            <a:r>
              <a:rPr lang="en-US" dirty="0"/>
              <a:t> ko </a:t>
            </a:r>
            <a:r>
              <a:rPr lang="en-US" dirty="0" err="1"/>
              <a:t>hiệu</a:t>
            </a:r>
            <a:r>
              <a:rPr lang="en-US" dirty="0"/>
              <a:t> </a:t>
            </a:r>
            <a:r>
              <a:rPr lang="en-US" dirty="0" err="1"/>
              <a:t>quả</a:t>
            </a:r>
            <a:r>
              <a:rPr lang="en-US" dirty="0"/>
              <a:t>)</a:t>
            </a:r>
          </a:p>
          <a:p>
            <a:pPr marL="0" lvl="0" indent="0" algn="l" rtl="0">
              <a:spcBef>
                <a:spcPts val="0"/>
              </a:spcBef>
              <a:spcAft>
                <a:spcPts val="0"/>
              </a:spcAft>
              <a:buNone/>
            </a:pPr>
            <a:r>
              <a:rPr lang="vi-VN" dirty="0"/>
              <a:t>Mọi người quảng bá tầm nhìn của riêng họ </a:t>
            </a:r>
            <a:r>
              <a:rPr lang="en-US" dirty="0" err="1"/>
              <a:t>trong</a:t>
            </a:r>
            <a:r>
              <a:rPr lang="en-US" dirty="0"/>
              <a:t> </a:t>
            </a:r>
            <a:r>
              <a:rPr lang="en-US" dirty="0" err="1"/>
              <a:t>khi</a:t>
            </a:r>
            <a:r>
              <a:rPr lang="en-US" dirty="0"/>
              <a:t> </a:t>
            </a:r>
            <a:r>
              <a:rPr lang="en-US" dirty="0" err="1"/>
              <a:t>đánh</a:t>
            </a:r>
            <a:r>
              <a:rPr lang="en-US" dirty="0"/>
              <a:t> </a:t>
            </a:r>
            <a:r>
              <a:rPr lang="en-US" dirty="0" err="1"/>
              <a:t>đổi</a:t>
            </a:r>
            <a:r>
              <a:rPr lang="en-US" dirty="0"/>
              <a:t> </a:t>
            </a:r>
            <a:r>
              <a:rPr lang="en-US" dirty="0" err="1"/>
              <a:t>phần</a:t>
            </a:r>
            <a:r>
              <a:rPr lang="en-US" dirty="0"/>
              <a:t> </a:t>
            </a:r>
            <a:r>
              <a:rPr lang="en-US" dirty="0" err="1"/>
              <a:t>tgian</a:t>
            </a:r>
            <a:r>
              <a:rPr lang="vi-VN" dirty="0"/>
              <a:t> của mọi người</a:t>
            </a:r>
            <a:r>
              <a:rPr lang="en-US" dirty="0"/>
              <a:t> </a:t>
            </a:r>
            <a:r>
              <a:rPr lang="en-US" dirty="0" err="1"/>
              <a:t>và</a:t>
            </a:r>
            <a:r>
              <a:rPr lang="en-US" dirty="0"/>
              <a:t> ko </a:t>
            </a:r>
            <a:r>
              <a:rPr lang="en-US" dirty="0" err="1"/>
              <a:t>quan</a:t>
            </a:r>
            <a:r>
              <a:rPr lang="en-US" dirty="0"/>
              <a:t> </a:t>
            </a:r>
            <a:r>
              <a:rPr lang="en-US" dirty="0" err="1"/>
              <a:t>tâm</a:t>
            </a:r>
            <a:r>
              <a:rPr lang="en-US" dirty="0"/>
              <a:t> </a:t>
            </a:r>
            <a:r>
              <a:rPr lang="en-US" dirty="0" err="1"/>
              <a:t>đến</a:t>
            </a:r>
            <a:r>
              <a:rPr lang="en-US" dirty="0"/>
              <a:t> </a:t>
            </a:r>
            <a:r>
              <a:rPr lang="en-US" dirty="0" err="1"/>
              <a:t>tính</a:t>
            </a:r>
            <a:r>
              <a:rPr lang="en-US" dirty="0"/>
              <a:t> </a:t>
            </a:r>
            <a:r>
              <a:rPr lang="en-US" dirty="0" err="1"/>
              <a:t>hiệu</a:t>
            </a:r>
            <a:r>
              <a:rPr lang="en-US" dirty="0"/>
              <a:t> </a:t>
            </a:r>
            <a:r>
              <a:rPr lang="en-US" dirty="0" err="1"/>
              <a:t>quả</a:t>
            </a:r>
            <a:r>
              <a:rPr lang="vi-VN" dirty="0"/>
              <a:t>. </a:t>
            </a:r>
            <a:endParaRPr lang="en-US" dirty="0"/>
          </a:p>
          <a:p>
            <a:pPr marL="0" lvl="0" indent="0" algn="l" rtl="0">
              <a:spcBef>
                <a:spcPts val="0"/>
              </a:spcBef>
              <a:spcAft>
                <a:spcPts val="0"/>
              </a:spcAft>
              <a:buNone/>
            </a:pPr>
            <a:r>
              <a:rPr lang="vi-VN" dirty="0"/>
              <a:t>Mọi người yêu cầu hoặc cung cấp nhiều thông tin hơn mức cần thiết. </a:t>
            </a:r>
            <a:endParaRPr lang="en-US" dirty="0"/>
          </a:p>
          <a:p>
            <a:pPr marL="0" lvl="0" indent="0" algn="l" rtl="0">
              <a:spcBef>
                <a:spcPts val="0"/>
              </a:spcBef>
              <a:spcAft>
                <a:spcPts val="0"/>
              </a:spcAft>
              <a:buNone/>
            </a:pPr>
            <a:r>
              <a:rPr lang="vi-VN" dirty="0"/>
              <a:t>Thảo luận trở thành vòng tròn; mọi người tự lặp lại mà không đạt được tiến bộ nào đối với kết luận.</a:t>
            </a:r>
            <a:endParaRPr dirty="0"/>
          </a:p>
        </p:txBody>
      </p:sp>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Cynicism: </a:t>
            </a:r>
            <a:r>
              <a:rPr lang="en-US" dirty="0" err="1"/>
              <a:t>tính</a:t>
            </a:r>
            <a:r>
              <a:rPr lang="en-US" dirty="0"/>
              <a:t> </a:t>
            </a:r>
            <a:r>
              <a:rPr lang="en-US" dirty="0" err="1"/>
              <a:t>nhạo</a:t>
            </a:r>
            <a:r>
              <a:rPr lang="en-US" dirty="0"/>
              <a:t> </a:t>
            </a:r>
            <a:r>
              <a:rPr lang="en-US" dirty="0" err="1"/>
              <a:t>báng</a:t>
            </a:r>
            <a:r>
              <a:rPr lang="en-US" dirty="0"/>
              <a:t>, </a:t>
            </a:r>
            <a:r>
              <a:rPr lang="en-US" dirty="0" err="1"/>
              <a:t>giễu</a:t>
            </a:r>
            <a:r>
              <a:rPr lang="en-US" dirty="0"/>
              <a:t> </a:t>
            </a:r>
            <a:r>
              <a:rPr lang="en-US" dirty="0" err="1"/>
              <a:t>cợt</a:t>
            </a:r>
            <a:endParaRPr dirty="0"/>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92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en-US" dirty="0" err="1"/>
              <a:t>Câu</a:t>
            </a:r>
            <a:r>
              <a:rPr lang="en-US" dirty="0"/>
              <a:t> </a:t>
            </a:r>
            <a:r>
              <a:rPr lang="en-US" dirty="0" err="1"/>
              <a:t>hỏi</a:t>
            </a:r>
            <a:r>
              <a:rPr lang="en-US" dirty="0"/>
              <a:t> </a:t>
            </a:r>
            <a:r>
              <a:rPr lang="en-US" dirty="0" err="1"/>
              <a:t>ngắn</a:t>
            </a:r>
            <a:r>
              <a:rPr lang="en-US" dirty="0"/>
              <a:t>: </a:t>
            </a:r>
            <a:r>
              <a:rPr lang="en-US" sz="1800" b="0" i="0" u="none" strike="noStrike" dirty="0">
                <a:solidFill>
                  <a:srgbClr val="000000"/>
                </a:solidFill>
                <a:effectLst/>
                <a:latin typeface="Arial" panose="020B0604020202020204" pitchFamily="34" charset="0"/>
              </a:rPr>
              <a:t>1. Do you like meetings in general? Why? Why not? Discuss about your worst meeting experience and provide possible solution if you’re the chairperson of that meeting.</a:t>
            </a:r>
            <a:endParaRPr lang="en-US" b="0" dirty="0">
              <a:effectLst/>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Vậy meetings hiểu chính xác là gì? Có phải việc nhiều người có mặt ở cùng 1 địa điểm trong cùng 1 tgian là xong? Điều đó là chưa đủ. Cta hiểu đơn giản meetings là một cuộc tập hợp các thành viên nhóm theo lịch trình cho một cuộc thảo luận có cấu trúc do một người chủ trì được chỉ định hướng dẫn</a:t>
            </a:r>
            <a:endParaRPr lang="en-US" dirty="0"/>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92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dirty="0">
                <a:solidFill>
                  <a:srgbClr val="000000"/>
                </a:solidFill>
                <a:effectLst/>
                <a:latin typeface="Arial" panose="020B0604020202020204" pitchFamily="34" charset="0"/>
              </a:rPr>
              <a:t>Cho </a:t>
            </a:r>
            <a:r>
              <a:rPr lang="en-US" sz="1200" b="0" i="0" u="none" strike="noStrike" dirty="0" err="1">
                <a:solidFill>
                  <a:srgbClr val="000000"/>
                </a:solidFill>
                <a:effectLst/>
                <a:latin typeface="Arial" panose="020B0604020202020204" pitchFamily="34" charset="0"/>
              </a:rPr>
              <a:t>làm</a:t>
            </a:r>
            <a:r>
              <a:rPr lang="en-US" sz="1200" b="0" i="0" u="none" strike="noStrike" dirty="0">
                <a:solidFill>
                  <a:srgbClr val="000000"/>
                </a:solidFill>
                <a:effectLst/>
                <a:latin typeface="Arial" panose="020B0604020202020204" pitchFamily="34" charset="0"/>
              </a:rPr>
              <a:t> 2 </a:t>
            </a:r>
            <a:r>
              <a:rPr lang="en-US" sz="1200" b="0" i="0" u="none" strike="noStrike" dirty="0" err="1">
                <a:solidFill>
                  <a:srgbClr val="000000"/>
                </a:solidFill>
                <a:effectLst/>
                <a:latin typeface="Arial" panose="020B0604020202020204" pitchFamily="34" charset="0"/>
              </a:rPr>
              <a:t>câu</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này</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tầm</a:t>
            </a:r>
            <a:r>
              <a:rPr lang="en-US" sz="1200" b="0" i="0" u="none" strike="noStrike" dirty="0">
                <a:solidFill>
                  <a:srgbClr val="000000"/>
                </a:solidFill>
                <a:effectLst/>
                <a:latin typeface="Arial" panose="020B0604020202020204" pitchFamily="34" charset="0"/>
              </a:rPr>
              <a:t> 15’ (</a:t>
            </a:r>
            <a:r>
              <a:rPr lang="en-US" sz="1200" b="0" i="0" u="none" strike="noStrike" dirty="0" err="1">
                <a:solidFill>
                  <a:srgbClr val="000000"/>
                </a:solidFill>
                <a:effectLst/>
                <a:latin typeface="Arial" panose="020B0604020202020204" pitchFamily="34" charset="0"/>
              </a:rPr>
              <a:t>thảo</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luận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theo</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nhóm</a:t>
            </a:r>
            <a:r>
              <a:rPr lang="en-US" sz="1200" b="0" i="0" u="none" strike="noStrike" dirty="0">
                <a:solidFill>
                  <a:srgbClr val="000000"/>
                </a:solidFill>
                <a:effectLst/>
                <a:latin typeface="Arial" panose="020B0604020202020204" pitchFamily="34" charset="0"/>
              </a:rPr>
              <a:t> or </a:t>
            </a:r>
            <a:r>
              <a:rPr lang="en-US" sz="1200" b="0" i="0" u="none" strike="noStrike" dirty="0" err="1">
                <a:solidFill>
                  <a:srgbClr val="000000"/>
                </a:solidFill>
                <a:effectLst/>
                <a:latin typeface="Arial" panose="020B0604020202020204" pitchFamily="34" charset="0"/>
              </a:rPr>
              <a:t>edunext</a:t>
            </a:r>
            <a:r>
              <a:rPr lang="en-US" sz="1200" b="0" i="0" u="none" strike="noStrike" dirty="0">
                <a:solidFill>
                  <a:srgbClr val="000000"/>
                </a:solidFill>
                <a:effectLst/>
                <a:latin typeface="Arial" panose="020B0604020202020204" pitchFamily="34" charset="0"/>
              </a:rPr>
              <a:t>)</a:t>
            </a:r>
            <a:endParaRPr lang="en-US" b="0" dirty="0">
              <a:effectLst/>
            </a:endParaRPr>
          </a:p>
          <a:p>
            <a:pPr marL="0" lvl="0" indent="0" algn="l" rtl="0">
              <a:spcBef>
                <a:spcPts val="0"/>
              </a:spcBef>
              <a:spcAft>
                <a:spcPts val="0"/>
              </a:spcAft>
              <a:buNone/>
            </a:pPr>
            <a:endParaRPr dirty="0"/>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099A-724E-12EC-296A-62288F812F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1CD2F8-9C1C-AF10-9CDC-4D090BB14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0C10E0-C3B8-64A8-5F27-AE36F3C502E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10D2D3-30E3-97B1-822B-6EB082146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07A89-BA4A-0B87-D460-3E1D393CDB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350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3FC4-F1C9-880A-E662-1C0AF01D8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33725B-C484-ECFC-1E2D-E4D80F4F4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FF777-E6ED-FE92-370C-C35EBB948FB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E6CDC2-AD42-96E2-B199-7D014CB42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48494-2230-FDC2-A9C8-A9B12BE2CC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46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B1719-2B97-A3C6-9BDE-301C4F7584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63E89-080A-1549-1185-3FB4C2D5F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17D0A-0888-25B3-032B-D12E03A45B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DC456B9-33CE-D1DF-A9FB-BCAA33C8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3271A-E7AA-8E62-36CA-FD534E31C9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1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4"/>
        <p:cNvGrpSpPr/>
        <p:nvPr/>
      </p:nvGrpSpPr>
      <p:grpSpPr>
        <a:xfrm>
          <a:off x="0" y="0"/>
          <a:ext cx="0" cy="0"/>
          <a:chOff x="0" y="0"/>
          <a:chExt cx="0" cy="0"/>
        </a:xfrm>
      </p:grpSpPr>
      <p:sp>
        <p:nvSpPr>
          <p:cNvPr id="57" name="Google Shape;57;p27"/>
          <p:cNvSpPr txBox="1">
            <a:spLocks noGrp="1"/>
          </p:cNvSpPr>
          <p:nvPr>
            <p:ph type="title"/>
          </p:nvPr>
        </p:nvSpPr>
        <p:spPr>
          <a:xfrm>
            <a:off x="521207" y="448056"/>
            <a:ext cx="6877119" cy="64008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1200"/>
              <a:buFont typeface="Quattrocento Sans"/>
              <a:buNone/>
              <a:defRPr sz="1200">
                <a:solidFill>
                  <a:srgbClr val="3F3F3F"/>
                </a:solidFill>
              </a:defRPr>
            </a:lvl1pPr>
            <a:lvl2pPr marL="914400" lvl="1" indent="-304800" algn="l">
              <a:lnSpc>
                <a:spcPct val="150000"/>
              </a:lnSpc>
              <a:spcBef>
                <a:spcPts val="1200"/>
              </a:spcBef>
              <a:spcAft>
                <a:spcPts val="0"/>
              </a:spcAft>
              <a:buClr>
                <a:srgbClr val="3F3F3F"/>
              </a:buClr>
              <a:buSzPts val="1200"/>
              <a:buChar char="•"/>
              <a:defRPr sz="1200">
                <a:solidFill>
                  <a:srgbClr val="3F3F3F"/>
                </a:solidFill>
              </a:defRPr>
            </a:lvl2pPr>
            <a:lvl3pPr marL="1371600" lvl="2" indent="-304800" algn="l">
              <a:lnSpc>
                <a:spcPct val="150000"/>
              </a:lnSpc>
              <a:spcBef>
                <a:spcPts val="1200"/>
              </a:spcBef>
              <a:spcAft>
                <a:spcPts val="0"/>
              </a:spcAft>
              <a:buClr>
                <a:srgbClr val="3F3F3F"/>
              </a:buClr>
              <a:buSzPts val="1200"/>
              <a:buChar char="•"/>
              <a:defRPr sz="1200">
                <a:solidFill>
                  <a:srgbClr val="3F3F3F"/>
                </a:solidFill>
              </a:defRPr>
            </a:lvl3pPr>
            <a:lvl4pPr marL="1828800" lvl="3" indent="-304800" algn="l">
              <a:lnSpc>
                <a:spcPct val="150000"/>
              </a:lnSpc>
              <a:spcBef>
                <a:spcPts val="1200"/>
              </a:spcBef>
              <a:spcAft>
                <a:spcPts val="0"/>
              </a:spcAft>
              <a:buClr>
                <a:srgbClr val="3F3F3F"/>
              </a:buClr>
              <a:buSzPts val="1200"/>
              <a:buChar char="•"/>
              <a:defRPr sz="1200">
                <a:solidFill>
                  <a:srgbClr val="3F3F3F"/>
                </a:solidFill>
              </a:defRPr>
            </a:lvl4pPr>
            <a:lvl5pPr marL="2286000" lvl="4" indent="-304800" algn="l">
              <a:lnSpc>
                <a:spcPct val="150000"/>
              </a:lnSpc>
              <a:spcBef>
                <a:spcPts val="1200"/>
              </a:spcBef>
              <a:spcAft>
                <a:spcPts val="0"/>
              </a:spcAft>
              <a:buClr>
                <a:srgbClr val="3F3F3F"/>
              </a:buClr>
              <a:buSzPts val="1200"/>
              <a:buChar char="•"/>
              <a:defRPr sz="1200">
                <a:solidFill>
                  <a:srgbClr val="3F3F3F"/>
                </a:solidFill>
              </a:defRPr>
            </a:lvl5pPr>
            <a:lvl6pPr marL="2743200" lvl="5" indent="-342900" algn="l">
              <a:lnSpc>
                <a:spcPct val="150000"/>
              </a:lnSpc>
              <a:spcBef>
                <a:spcPts val="1200"/>
              </a:spcBef>
              <a:spcAft>
                <a:spcPts val="0"/>
              </a:spcAft>
              <a:buClr>
                <a:schemeClr val="dk1"/>
              </a:buClr>
              <a:buSzPts val="1800"/>
              <a:buChar char="•"/>
              <a:defRPr/>
            </a:lvl6pPr>
            <a:lvl7pPr marL="3200400" lvl="6" indent="-342900" algn="l">
              <a:lnSpc>
                <a:spcPct val="150000"/>
              </a:lnSpc>
              <a:spcBef>
                <a:spcPts val="1200"/>
              </a:spcBef>
              <a:spcAft>
                <a:spcPts val="0"/>
              </a:spcAft>
              <a:buClr>
                <a:schemeClr val="dk1"/>
              </a:buClr>
              <a:buSzPts val="1800"/>
              <a:buChar char="•"/>
              <a:defRPr/>
            </a:lvl7pPr>
            <a:lvl8pPr marL="3657600" lvl="7" indent="-342900" algn="l">
              <a:lnSpc>
                <a:spcPct val="150000"/>
              </a:lnSpc>
              <a:spcBef>
                <a:spcPts val="1200"/>
              </a:spcBef>
              <a:spcAft>
                <a:spcPts val="0"/>
              </a:spcAft>
              <a:buClr>
                <a:schemeClr val="dk1"/>
              </a:buClr>
              <a:buSzPts val="1800"/>
              <a:buChar char="•"/>
              <a:defRPr/>
            </a:lvl8pPr>
            <a:lvl9pPr marL="4114800" lvl="8" indent="-228600" algn="l">
              <a:lnSpc>
                <a:spcPct val="90000"/>
              </a:lnSpc>
              <a:spcBef>
                <a:spcPts val="1200"/>
              </a:spcBef>
              <a:spcAft>
                <a:spcPts val="0"/>
              </a:spcAft>
              <a:buClr>
                <a:schemeClr val="dk1"/>
              </a:buClr>
              <a:buSzPts val="1800"/>
              <a:buNone/>
              <a:defRPr/>
            </a:lvl9pPr>
          </a:lstStyle>
          <a:p>
            <a:endParaRPr/>
          </a:p>
        </p:txBody>
      </p:sp>
      <p:sp>
        <p:nvSpPr>
          <p:cNvPr id="59" name="Google Shape;59;p27"/>
          <p:cNvSpPr txBox="1">
            <a:spLocks noGrp="1"/>
          </p:cNvSpPr>
          <p:nvPr>
            <p:ph type="dt" idx="10"/>
          </p:nvPr>
        </p:nvSpPr>
        <p:spPr>
          <a:xfrm>
            <a:off x="539496" y="62039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0" name="Google Shape;60;p27"/>
          <p:cNvSpPr txBox="1">
            <a:spLocks noGrp="1"/>
          </p:cNvSpPr>
          <p:nvPr>
            <p:ph type="ftr" idx="11"/>
          </p:nvPr>
        </p:nvSpPr>
        <p:spPr>
          <a:xfrm>
            <a:off x="4648200" y="62039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1" name="Google Shape;61;p27"/>
          <p:cNvSpPr txBox="1">
            <a:spLocks noGrp="1"/>
          </p:cNvSpPr>
          <p:nvPr>
            <p:ph type="sldNum" idx="12"/>
          </p:nvPr>
        </p:nvSpPr>
        <p:spPr>
          <a:xfrm>
            <a:off x="8371926" y="6203952"/>
            <a:ext cx="3276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1pPr>
            <a:lvl2pPr marL="0" marR="0" lvl="1"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2pPr>
            <a:lvl3pPr marL="0" marR="0" lvl="2"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3pPr>
            <a:lvl4pPr marL="0" marR="0" lvl="3"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4pPr>
            <a:lvl5pPr marL="0" marR="0" lvl="4"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5pPr>
            <a:lvl6pPr marL="0" marR="0" lvl="5"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6pPr>
            <a:lvl7pPr marL="0" marR="0" lvl="6"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7pPr>
            <a:lvl8pPr marL="0" marR="0" lvl="7"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8pPr>
            <a:lvl9pPr marL="0" marR="0" lvl="8"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088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8DC2-4ABB-5668-80E5-F1EF2721D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58183-EF09-5893-7CC0-3AEF4BE73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72374-61E9-6567-B485-62705DEEEF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A0BF9E9-07D7-9766-3ECA-C4C99BE62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7BA1B-F84E-81B0-18BC-DD61CA724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8670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AFF8-3076-3A0F-4EF7-BE04CE829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DA9E5-880D-5EE9-A168-02E5F6EC8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CEA5D-A6F9-AEEE-9DB7-151B309EF3C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09BF08-D941-2E75-B352-C0EE28FFE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0E807-3962-084C-6117-98B358FA72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166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8399-88F3-90E5-660C-4DB6C47DC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B5BB5-D9C8-012A-66EF-665F958B3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CC44E6-F9C3-E56A-C462-FAFF720D9C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E2319C-2448-DB2A-B6FF-E2C4F07F13E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82FE99A-C654-EEB6-E081-0F743520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47AD0-20C5-0429-1F39-51E2B0B5ED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1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7FD5-3FB4-7006-7346-90DAAAD279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96153-ECFA-CADC-B6ED-774EA4AB0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9887E4-2375-18F2-BDEF-128C10DB7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5250-2B86-B4DF-6E19-053191100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66C68-8F28-585B-242E-F5D81B1F0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A7345F-75BE-33BC-4C47-5344BDCDE98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C93AB25-51AE-6F4E-99C6-E9A1D7431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2AF5E4-4432-BCF2-2553-579068333E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405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39E5-E1D1-B365-AD74-90860A6A7B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7C337-0DE4-BD1C-9ED4-1FE713669E5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B5B93EB-619A-6A85-AFE4-ED9A1EEFD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7D737B-54BB-2CB9-970D-BD92F7C5EB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239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74AE6-5EED-BD13-87B3-BE2EB247F0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F83B438-F514-AF10-BF3A-7D4154089B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85EBFA-277A-083E-9F35-BDB308A571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0353-7554-CF32-2600-7EFC83A4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BB2D36-996E-96D8-D605-7AF116A3C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39A85D-9A55-4A29-1AAF-47DE1748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699A6-520A-7B1A-5BA4-CA2785CC359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9AF0B93-E20A-DAF5-1D21-0278C698E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4D2A4-356F-E06E-EA12-59595DAFF1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178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FBE3-E5B6-D54D-A827-D3FFF882B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3D1D8-0B45-AAEB-5F02-0B74F4CE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465E9-1767-81B8-D251-296781C6F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0E7AD-F1F3-7739-6AA2-8825AFA871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2ADD717-C80C-E70C-39F2-D08BDA437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D608-7685-FCFD-7ED4-2988D44FE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934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4A71A6-A6A6-45AF-581A-3C162FCA1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3D70A4-EEE0-3D4A-E8A5-A853E9719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5E876-CFBF-79D2-F4B3-9946A9EC9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E68D89E-BDE9-8F73-10B5-5BEA1A6B4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BDD676-8A21-D44A-7603-AC332DC2A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91393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echnofaq.org/posts/2019/10/industry-trends-modern-meeting-participants-expe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policyoptions.irpp.org/magazines/january-2020/technology-isnt-shaping-work-the-way-we-think/technology-isnt-shaping-work-the-way-we-thin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pngall.com/tips-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cambodia4kidsorg/36455172593"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photo Office Teamwork Meetings Medical Conference - Max Pixel">
            <a:extLst>
              <a:ext uri="{FF2B5EF4-FFF2-40B4-BE49-F238E27FC236}">
                <a16:creationId xmlns:a16="http://schemas.microsoft.com/office/drawing/2014/main" id="{1250B4EE-6FC9-EF4D-D521-25B33512FDA1}"/>
              </a:ext>
            </a:extLst>
          </p:cNvPr>
          <p:cNvPicPr>
            <a:picLocks noChangeAspect="1"/>
          </p:cNvPicPr>
          <p:nvPr/>
        </p:nvPicPr>
        <p:blipFill rotWithShape="1">
          <a:blip r:embed="rId3"/>
          <a:srcRect l="23298" t="9091"/>
          <a:stretch/>
        </p:blipFill>
        <p:spPr>
          <a:xfrm>
            <a:off x="20" y="10"/>
            <a:ext cx="8668492" cy="6857990"/>
          </a:xfrm>
          <a:prstGeom prst="rect">
            <a:avLst/>
          </a:prstGeom>
        </p:spPr>
      </p:pic>
      <p:sp>
        <p:nvSpPr>
          <p:cNvPr id="121" name="Rectangle 12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Google Shape;113;p1"/>
          <p:cNvSpPr txBox="1">
            <a:spLocks noGrp="1"/>
          </p:cNvSpPr>
          <p:nvPr>
            <p:ph type="ctrTitle"/>
          </p:nvPr>
        </p:nvSpPr>
        <p:spPr>
          <a:xfrm>
            <a:off x="7848600" y="1122363"/>
            <a:ext cx="4023360" cy="3204134"/>
          </a:xfrm>
          <a:prstGeom prst="rect">
            <a:avLst/>
          </a:prstGeom>
        </p:spPr>
        <p:txBody>
          <a:bodyPr spcFirstLastPara="1" lIns="91425" tIns="45700" rIns="91425" bIns="45700" anchor="b" anchorCtr="0">
            <a:normAutofit/>
          </a:bodyPr>
          <a:lstStyle/>
          <a:p>
            <a:pPr marL="0" lvl="0" indent="0" algn="l" rtl="0">
              <a:spcBef>
                <a:spcPts val="0"/>
              </a:spcBef>
              <a:spcAft>
                <a:spcPts val="0"/>
              </a:spcAft>
              <a:buClr>
                <a:srgbClr val="262626"/>
              </a:buClr>
              <a:buSzPts val="8000"/>
              <a:buFont typeface="Calibri"/>
              <a:buNone/>
            </a:pPr>
            <a:r>
              <a:rPr lang="en-US" sz="4800"/>
              <a:t>Groups and meetings</a:t>
            </a:r>
          </a:p>
        </p:txBody>
      </p:sp>
      <p:sp>
        <p:nvSpPr>
          <p:cNvPr id="114" name="Google Shape;114;p1"/>
          <p:cNvSpPr txBox="1">
            <a:spLocks noGrp="1"/>
          </p:cNvSpPr>
          <p:nvPr>
            <p:ph type="subTitle" idx="1"/>
          </p:nvPr>
        </p:nvSpPr>
        <p:spPr>
          <a:xfrm>
            <a:off x="7848600" y="4872922"/>
            <a:ext cx="4023360" cy="1208141"/>
          </a:xfrm>
          <a:prstGeom prst="rect">
            <a:avLst/>
          </a:prstGeom>
        </p:spPr>
        <p:txBody>
          <a:bodyPr spcFirstLastPara="1" lIns="91425" tIns="45700" rIns="91425" bIns="45700" anchorCtr="0">
            <a:normAutofit/>
          </a:bodyPr>
          <a:lstStyle/>
          <a:p>
            <a:pPr marL="0" lvl="0" indent="0" algn="l" rtl="0">
              <a:spcBef>
                <a:spcPts val="0"/>
              </a:spcBef>
              <a:spcAft>
                <a:spcPts val="0"/>
              </a:spcAft>
              <a:buSzPts val="2400"/>
              <a:buNone/>
            </a:pPr>
            <a:r>
              <a:rPr lang="en-US" sz="2000"/>
              <a:t>SESSION VI: GROUPS &amp; TEAMS (IN) ACTION</a:t>
            </a:r>
          </a:p>
          <a:p>
            <a:pPr marL="0" lvl="0" indent="0" algn="l" rtl="0">
              <a:spcBef>
                <a:spcPts val="1400"/>
              </a:spcBef>
              <a:spcAft>
                <a:spcPts val="0"/>
              </a:spcAft>
              <a:buSzPts val="2400"/>
              <a:buNone/>
            </a:pPr>
            <a:endParaRPr lang="en-US" sz="2000"/>
          </a:p>
        </p:txBody>
      </p:sp>
      <p:sp>
        <p:nvSpPr>
          <p:cNvPr id="123" name="Rectangle 1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5" name="Rectangle 1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3CA3B5DA-CEB8-A675-55E7-A004A96E0E2B}"/>
              </a:ext>
            </a:extLst>
          </p:cNvPr>
          <p:cNvPicPr>
            <a:picLocks noChangeAspect="1"/>
          </p:cNvPicPr>
          <p:nvPr/>
        </p:nvPicPr>
        <p:blipFill>
          <a:blip r:embed="rId4"/>
          <a:stretch>
            <a:fillRect/>
          </a:stretch>
        </p:blipFill>
        <p:spPr>
          <a:xfrm>
            <a:off x="7850554" y="832348"/>
            <a:ext cx="1805354" cy="90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oogle Shape;169;p9"/>
          <p:cNvSpPr txBox="1">
            <a:spLocks noGrp="1"/>
          </p:cNvSpPr>
          <p:nvPr>
            <p:ph type="title"/>
          </p:nvPr>
        </p:nvSpPr>
        <p:spPr>
          <a:xfrm>
            <a:off x="838199" y="564211"/>
            <a:ext cx="4571999" cy="1165002"/>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600"/>
              <a:t>INVITING MEETING PARTICIPANTS </a:t>
            </a:r>
          </a:p>
        </p:txBody>
      </p:sp>
      <p:sp>
        <p:nvSpPr>
          <p:cNvPr id="170" name="Google Shape;170;p9"/>
          <p:cNvSpPr txBox="1">
            <a:spLocks noGrp="1"/>
          </p:cNvSpPr>
          <p:nvPr>
            <p:ph idx="1"/>
          </p:nvPr>
        </p:nvSpPr>
        <p:spPr>
          <a:xfrm>
            <a:off x="838199" y="2055327"/>
            <a:ext cx="4571999" cy="3776975"/>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700" b="1"/>
              <a:t>Adding additional participants for no clear reason </a:t>
            </a:r>
            <a:r>
              <a:rPr lang="en-US" sz="1700"/>
              <a:t>will only make the process more complex and may produce negative results. </a:t>
            </a:r>
          </a:p>
          <a:p>
            <a:pPr marL="91440" lvl="0" indent="-127000" rtl="0">
              <a:spcBef>
                <a:spcPts val="1400"/>
              </a:spcBef>
              <a:spcAft>
                <a:spcPts val="0"/>
              </a:spcAft>
              <a:buSzPts val="2000"/>
              <a:buFont typeface="Noto Sans Symbols"/>
              <a:buChar char="❖"/>
            </a:pPr>
            <a:r>
              <a:rPr lang="en-US" sz="1700" b="1"/>
              <a:t>Inviting the participants via e-mail </a:t>
            </a:r>
            <a:r>
              <a:rPr lang="en-US" sz="1700"/>
              <a:t>has become increasingly common across business and industry.</a:t>
            </a:r>
          </a:p>
          <a:p>
            <a:pPr marL="91440" lvl="0" indent="-127000" rtl="0">
              <a:spcBef>
                <a:spcPts val="1400"/>
              </a:spcBef>
              <a:spcAft>
                <a:spcPts val="0"/>
              </a:spcAft>
              <a:buSzPts val="2000"/>
              <a:buFont typeface="Noto Sans Symbols"/>
              <a:buChar char="❖"/>
            </a:pPr>
            <a:r>
              <a:rPr lang="en-US" sz="1700" b="1"/>
              <a:t>Software programs like Microsoft Outlook </a:t>
            </a:r>
            <a:r>
              <a:rPr lang="en-US" sz="1700"/>
              <a:t>allow you to initiate a meeting request and receive an “accept” or “decline” response that makes the invitation process organized and straightforward.</a:t>
            </a:r>
          </a:p>
          <a:p>
            <a:pPr marL="91440" lvl="0" indent="-127000" rtl="0">
              <a:spcBef>
                <a:spcPts val="1400"/>
              </a:spcBef>
              <a:spcAft>
                <a:spcPts val="0"/>
              </a:spcAft>
              <a:buSzPts val="2000"/>
              <a:buFont typeface="Noto Sans Symbols"/>
              <a:buChar char="❖"/>
            </a:pPr>
            <a:r>
              <a:rPr lang="en-US" sz="1700" b="1"/>
              <a:t>A reminder email on the day of the meeting</a:t>
            </a:r>
            <a:r>
              <a:rPr lang="en-US" sz="1700"/>
              <a:t>, often early in the morning, can serve as a personal effort to highlight the activities of the day.  </a:t>
            </a:r>
          </a:p>
          <a:p>
            <a:pPr marL="91440" lvl="0" indent="0" rtl="0">
              <a:spcBef>
                <a:spcPts val="1400"/>
              </a:spcBef>
              <a:spcAft>
                <a:spcPts val="0"/>
              </a:spcAft>
              <a:buSzPts val="2000"/>
              <a:buNone/>
            </a:pPr>
            <a:endParaRPr lang="en-US" sz="1700"/>
          </a:p>
        </p:txBody>
      </p:sp>
      <p:pic>
        <p:nvPicPr>
          <p:cNvPr id="2" name="Picture 2">
            <a:extLst>
              <a:ext uri="{FF2B5EF4-FFF2-40B4-BE49-F238E27FC236}">
                <a16:creationId xmlns:a16="http://schemas.microsoft.com/office/drawing/2014/main" id="{C920839D-E381-56FE-BD99-C33C1B403BE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1283" r="22131" b="-2"/>
          <a:stretch/>
        </p:blipFill>
        <p:spPr>
          <a:xfrm>
            <a:off x="6190488" y="566928"/>
            <a:ext cx="5157216" cy="5286197"/>
          </a:xfrm>
          <a:prstGeom prst="rect">
            <a:avLst/>
          </a:prstGeom>
        </p:spPr>
      </p:pic>
      <p:sp>
        <p:nvSpPr>
          <p:cNvPr id="177" name="Rectangle 176">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9" name="Rectangle 178">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10"/>
          <p:cNvSpPr txBox="1">
            <a:spLocks noGrp="1"/>
          </p:cNvSpPr>
          <p:nvPr>
            <p:ph type="title"/>
          </p:nvPr>
        </p:nvSpPr>
        <p:spPr>
          <a:xfrm>
            <a:off x="838199" y="564211"/>
            <a:ext cx="4571999" cy="1165002"/>
          </a:xfrm>
          <a:prstGeom prst="rect">
            <a:avLst/>
          </a:prstGeom>
        </p:spPr>
        <p:txBody>
          <a:bodyPr spcFirstLastPara="1" vert="horz" lIns="91440" tIns="45720" rIns="91440" bIns="45720" rtlCol="0" anchor="b" anchorCtr="0">
            <a:normAutofit/>
          </a:bodyPr>
          <a:lstStyle/>
          <a:p>
            <a:pPr marL="0" lvl="0" indent="0">
              <a:spcAft>
                <a:spcPts val="0"/>
              </a:spcAft>
              <a:buClr>
                <a:srgbClr val="3F3F3F"/>
              </a:buClr>
              <a:buSzPts val="4800"/>
            </a:pPr>
            <a:r>
              <a:rPr lang="en-US" sz="2500"/>
              <a:t>IDENTIFYING AN APPROPRIATE MEETING SPACE </a:t>
            </a:r>
          </a:p>
        </p:txBody>
      </p:sp>
      <p:sp>
        <p:nvSpPr>
          <p:cNvPr id="176" name="Google Shape;176;p10"/>
          <p:cNvSpPr txBox="1">
            <a:spLocks noGrp="1"/>
          </p:cNvSpPr>
          <p:nvPr>
            <p:ph sz="half" idx="1"/>
          </p:nvPr>
        </p:nvSpPr>
        <p:spPr>
          <a:xfrm>
            <a:off x="838199" y="2055327"/>
            <a:ext cx="4132384" cy="3796513"/>
          </a:xfrm>
          <a:prstGeom prst="rect">
            <a:avLst/>
          </a:prstGeom>
        </p:spPr>
        <p:txBody>
          <a:bodyPr spcFirstLastPara="1" vert="horz" lIns="91440" tIns="45720" rIns="91440" bIns="45720" rtlCol="0" anchor="t" anchorCtr="0">
            <a:noAutofit/>
          </a:bodyPr>
          <a:lstStyle/>
          <a:p>
            <a:pPr marL="91440">
              <a:lnSpc>
                <a:spcPct val="150000"/>
              </a:lnSpc>
              <a:spcBef>
                <a:spcPts val="1400"/>
              </a:spcBef>
              <a:buSzPts val="2000"/>
            </a:pPr>
            <a:r>
              <a:rPr lang="en-US" sz="2000" dirty="0"/>
              <a:t>A table that is square, rectangular, or U-shaped </a:t>
            </a:r>
            <a:endParaRPr lang="en-US" sz="2000">
              <a:cs typeface="Calibri"/>
            </a:endParaRPr>
          </a:p>
          <a:p>
            <a:pPr marL="91440" lvl="0">
              <a:lnSpc>
                <a:spcPct val="150000"/>
              </a:lnSpc>
              <a:spcBef>
                <a:spcPts val="1400"/>
              </a:spcBef>
              <a:spcAft>
                <a:spcPts val="0"/>
              </a:spcAft>
              <a:buSzPts val="2000"/>
            </a:pPr>
            <a:r>
              <a:rPr lang="en-US" sz="2000" dirty="0"/>
              <a:t>Tables that are round, or tables arranged in a circular pattern, allow for a more egalitarian model of interaction, reducing the hierarchical aspects while reinforcing the clear line of sight among all participants.</a:t>
            </a:r>
            <a:endParaRPr lang="en-US" sz="2000">
              <a:cs typeface="Calibri"/>
            </a:endParaRPr>
          </a:p>
        </p:txBody>
      </p:sp>
      <p:pic>
        <p:nvPicPr>
          <p:cNvPr id="177" name="Google Shape;177;p10"/>
          <p:cNvPicPr preferRelativeResize="0">
            <a:picLocks noGrp="1"/>
          </p:cNvPicPr>
          <p:nvPr>
            <p:ph sz="half" idx="2"/>
          </p:nvPr>
        </p:nvPicPr>
        <p:blipFill rotWithShape="1">
          <a:blip r:embed="rId3"/>
          <a:srcRect r="-2" b="1828"/>
          <a:stretch/>
        </p:blipFill>
        <p:spPr>
          <a:xfrm>
            <a:off x="6190488" y="566928"/>
            <a:ext cx="5157216" cy="5286197"/>
          </a:xfrm>
          <a:prstGeom prst="rect">
            <a:avLst/>
          </a:prstGeom>
          <a:noFill/>
        </p:spPr>
      </p:pic>
      <p:sp>
        <p:nvSpPr>
          <p:cNvPr id="120" name="Rectangle 119">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 name="Rectangle 121">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25" name="Rectangle 124">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11"/>
          <p:cNvSpPr txBox="1">
            <a:spLocks noGrp="1"/>
          </p:cNvSpPr>
          <p:nvPr>
            <p:ph type="title"/>
          </p:nvPr>
        </p:nvSpPr>
        <p:spPr>
          <a:xfrm>
            <a:off x="1452656" y="1444741"/>
            <a:ext cx="9357865" cy="10419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MEETING CHECKLIST FOR PARTICIPANTS </a:t>
            </a:r>
          </a:p>
        </p:txBody>
      </p:sp>
      <p:sp>
        <p:nvSpPr>
          <p:cNvPr id="183" name="Google Shape;183;p11"/>
          <p:cNvSpPr txBox="1">
            <a:spLocks noGrp="1"/>
          </p:cNvSpPr>
          <p:nvPr>
            <p:ph sz="half" idx="1"/>
          </p:nvPr>
        </p:nvSpPr>
        <p:spPr>
          <a:xfrm>
            <a:off x="1452656" y="2701427"/>
            <a:ext cx="4483324" cy="2699968"/>
          </a:xfrm>
          <a:prstGeom prst="rect">
            <a:avLst/>
          </a:prstGeom>
        </p:spPr>
        <p:txBody>
          <a:bodyPr spcFirstLastPara="1" lIns="0" tIns="45700" rIns="0" bIns="45700" anchorCtr="0">
            <a:normAutofit/>
          </a:bodyPr>
          <a:lstStyle/>
          <a:p>
            <a:pPr marL="0" lvl="0" indent="0" rtl="0">
              <a:spcBef>
                <a:spcPts val="0"/>
              </a:spcBef>
              <a:spcAft>
                <a:spcPts val="0"/>
              </a:spcAft>
              <a:buSzPct val="100000"/>
              <a:buNone/>
            </a:pPr>
            <a:r>
              <a:rPr lang="en-US" sz="1300" b="1"/>
              <a:t>Mary Ellen Guffey (2007) provides a useful participant checklist that is adapted here for our use: </a:t>
            </a:r>
            <a:endParaRPr lang="en-US" sz="1300"/>
          </a:p>
          <a:p>
            <a:pPr marL="91440" lvl="0" indent="-117475" rtl="0">
              <a:spcBef>
                <a:spcPts val="1400"/>
              </a:spcBef>
              <a:spcAft>
                <a:spcPts val="0"/>
              </a:spcAft>
              <a:buSzPct val="100000"/>
              <a:buFont typeface="Noto Sans Symbols"/>
              <a:buChar char="❖"/>
            </a:pPr>
            <a:r>
              <a:rPr lang="en-US" sz="1300"/>
              <a:t> Arrive on time and stay until the meeting adjourns (unless there are prior arrangements) </a:t>
            </a:r>
          </a:p>
          <a:p>
            <a:pPr marL="91440" lvl="0" indent="-117475" rtl="0">
              <a:spcBef>
                <a:spcPts val="1400"/>
              </a:spcBef>
              <a:spcAft>
                <a:spcPts val="0"/>
              </a:spcAft>
              <a:buSzPct val="100000"/>
              <a:buFont typeface="Noto Sans Symbols"/>
              <a:buChar char="❖"/>
            </a:pPr>
            <a:r>
              <a:rPr lang="en-US" sz="1300"/>
              <a:t> Leave the meeting only for established breaks or emergencies </a:t>
            </a:r>
          </a:p>
          <a:p>
            <a:pPr marL="91440" lvl="0" indent="-117475" rtl="0">
              <a:spcBef>
                <a:spcPts val="1400"/>
              </a:spcBef>
              <a:spcAft>
                <a:spcPts val="0"/>
              </a:spcAft>
              <a:buSzPct val="100000"/>
              <a:buFont typeface="Noto Sans Symbols"/>
              <a:buChar char="❖"/>
            </a:pPr>
            <a:r>
              <a:rPr lang="en-US" sz="1300"/>
              <a:t> Be prepared and have everything you need on hand </a:t>
            </a:r>
          </a:p>
          <a:p>
            <a:pPr marL="91440" lvl="0" indent="-117475" rtl="0">
              <a:spcBef>
                <a:spcPts val="1400"/>
              </a:spcBef>
              <a:spcAft>
                <a:spcPts val="0"/>
              </a:spcAft>
              <a:buSzPct val="100000"/>
              <a:buFont typeface="Noto Sans Symbols"/>
              <a:buChar char="❖"/>
            </a:pPr>
            <a:r>
              <a:rPr lang="en-US" sz="1300"/>
              <a:t> Turn off cell phones and personal digital assistants </a:t>
            </a:r>
          </a:p>
          <a:p>
            <a:pPr marL="91440" lvl="0" indent="-117475" rtl="0">
              <a:spcBef>
                <a:spcPts val="1400"/>
              </a:spcBef>
              <a:spcAft>
                <a:spcPts val="0"/>
              </a:spcAft>
              <a:buSzPct val="100000"/>
              <a:buFont typeface="Noto Sans Symbols"/>
              <a:buChar char="❖"/>
            </a:pPr>
            <a:r>
              <a:rPr lang="en-US" sz="1300"/>
              <a:t> Follow the established protocol for turn taking </a:t>
            </a:r>
          </a:p>
        </p:txBody>
      </p:sp>
      <p:sp>
        <p:nvSpPr>
          <p:cNvPr id="184" name="Google Shape;184;p11"/>
          <p:cNvSpPr txBox="1">
            <a:spLocks noGrp="1"/>
          </p:cNvSpPr>
          <p:nvPr>
            <p:ph sz="half" idx="2"/>
          </p:nvPr>
        </p:nvSpPr>
        <p:spPr>
          <a:xfrm>
            <a:off x="6256020" y="2701427"/>
            <a:ext cx="4554501" cy="2699968"/>
          </a:xfrm>
          <a:prstGeom prst="rect">
            <a:avLst/>
          </a:prstGeom>
        </p:spPr>
        <p:txBody>
          <a:bodyPr spcFirstLastPara="1" lIns="0" tIns="45700" rIns="0" bIns="45700" anchorCtr="0">
            <a:normAutofit/>
          </a:bodyPr>
          <a:lstStyle/>
          <a:p>
            <a:pPr marL="91440" lvl="0" indent="-117475" rtl="0">
              <a:spcBef>
                <a:spcPts val="0"/>
              </a:spcBef>
              <a:spcAft>
                <a:spcPts val="0"/>
              </a:spcAft>
              <a:buSzPct val="100000"/>
              <a:buFont typeface="Noto Sans Symbols"/>
              <a:buChar char="❖"/>
            </a:pPr>
            <a:r>
              <a:rPr lang="en-US" sz="1100"/>
              <a:t> Respect time limits </a:t>
            </a:r>
          </a:p>
          <a:p>
            <a:pPr marL="91440" lvl="0" indent="-117475" rtl="0">
              <a:spcBef>
                <a:spcPts val="1400"/>
              </a:spcBef>
              <a:spcAft>
                <a:spcPts val="0"/>
              </a:spcAft>
              <a:buSzPct val="100000"/>
              <a:buFont typeface="Noto Sans Symbols"/>
              <a:buChar char="❖"/>
            </a:pPr>
            <a:r>
              <a:rPr lang="en-US" sz="1100"/>
              <a:t> Demonstrate professionalism in your verbal and nonverbal interactions </a:t>
            </a:r>
          </a:p>
          <a:p>
            <a:pPr marL="91440" lvl="0" indent="-117475" rtl="0">
              <a:spcBef>
                <a:spcPts val="1400"/>
              </a:spcBef>
              <a:spcAft>
                <a:spcPts val="0"/>
              </a:spcAft>
              <a:buSzPct val="100000"/>
              <a:buFont typeface="Noto Sans Symbols"/>
              <a:buChar char="❖"/>
            </a:pPr>
            <a:r>
              <a:rPr lang="en-US" sz="1100"/>
              <a:t> Communicate interest and stay engaged in the discussion </a:t>
            </a:r>
          </a:p>
          <a:p>
            <a:pPr marL="91440" lvl="0" indent="-117475" rtl="0">
              <a:spcBef>
                <a:spcPts val="1400"/>
              </a:spcBef>
              <a:spcAft>
                <a:spcPts val="0"/>
              </a:spcAft>
              <a:buSzPct val="100000"/>
              <a:buFont typeface="Noto Sans Symbols"/>
              <a:buChar char="❖"/>
            </a:pPr>
            <a:r>
              <a:rPr lang="en-US" sz="1100"/>
              <a:t> Avoid tangents and side discussions </a:t>
            </a:r>
          </a:p>
          <a:p>
            <a:pPr marL="91440" lvl="0" indent="-117475" rtl="0">
              <a:spcBef>
                <a:spcPts val="1400"/>
              </a:spcBef>
              <a:spcAft>
                <a:spcPts val="0"/>
              </a:spcAft>
              <a:buSzPct val="100000"/>
              <a:buFont typeface="Noto Sans Symbols"/>
              <a:buChar char="❖"/>
            </a:pPr>
            <a:r>
              <a:rPr lang="en-US" sz="1100"/>
              <a:t> Respect space and don’t place your notebook or papers all around you </a:t>
            </a:r>
          </a:p>
          <a:p>
            <a:pPr marL="91440" lvl="0" indent="-117475" rtl="0">
              <a:spcBef>
                <a:spcPts val="1400"/>
              </a:spcBef>
              <a:spcAft>
                <a:spcPts val="0"/>
              </a:spcAft>
              <a:buSzPct val="100000"/>
              <a:buFont typeface="Noto Sans Symbols"/>
              <a:buChar char="❖"/>
            </a:pPr>
            <a:r>
              <a:rPr lang="en-US" sz="1100"/>
              <a:t> Clean up after yourself </a:t>
            </a:r>
          </a:p>
          <a:p>
            <a:pPr marL="91440" lvl="0" indent="-117475" rtl="0">
              <a:spcBef>
                <a:spcPts val="1400"/>
              </a:spcBef>
              <a:spcAft>
                <a:spcPts val="0"/>
              </a:spcAft>
              <a:buSzPct val="100000"/>
              <a:buFont typeface="Noto Sans Symbols"/>
              <a:buChar char="❖"/>
            </a:pPr>
            <a:r>
              <a:rPr lang="en-US" sz="1100"/>
              <a:t> Engage in polite conversation after the conclusion </a:t>
            </a:r>
          </a:p>
          <a:p>
            <a:pPr marL="91440" lvl="0" indent="0" rtl="0">
              <a:spcBef>
                <a:spcPts val="1400"/>
              </a:spcBef>
              <a:spcAft>
                <a:spcPts val="0"/>
              </a:spcAft>
              <a:buSzPct val="100000"/>
              <a:buNone/>
            </a:pPr>
            <a:endParaRPr lang="en-US"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Rectangle 19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9" name="Rectangle 19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Google Shape;189;p12"/>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Perils of Poor Facilitation</a:t>
            </a:r>
          </a:p>
        </p:txBody>
      </p:sp>
      <p:sp>
        <p:nvSpPr>
          <p:cNvPr id="201" name="Rectangle 20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0" name="Google Shape;190;p12"/>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900" dirty="0"/>
              <a:t> An argument starts about an established fact. </a:t>
            </a:r>
          </a:p>
          <a:p>
            <a:pPr marL="91440" lvl="0" indent="-127000" rtl="0">
              <a:spcBef>
                <a:spcPts val="1400"/>
              </a:spcBef>
              <a:spcAft>
                <a:spcPts val="0"/>
              </a:spcAft>
              <a:buSzPts val="2000"/>
              <a:buFont typeface="Noto Sans Symbols"/>
              <a:buChar char="❖"/>
            </a:pPr>
            <a:r>
              <a:rPr lang="en-US" sz="1900" dirty="0"/>
              <a:t> Opinions are introduced as if they were truths. </a:t>
            </a:r>
          </a:p>
          <a:p>
            <a:pPr marL="91440" lvl="0" indent="-127000" rtl="0">
              <a:spcBef>
                <a:spcPts val="1400"/>
              </a:spcBef>
              <a:spcAft>
                <a:spcPts val="0"/>
              </a:spcAft>
              <a:buSzPts val="2000"/>
              <a:buFont typeface="Noto Sans Symbols"/>
              <a:buChar char="❖"/>
            </a:pPr>
            <a:r>
              <a:rPr lang="en-US" sz="1900" dirty="0"/>
              <a:t> People intimidate others with real or imaginary “knowledge.” </a:t>
            </a:r>
          </a:p>
          <a:p>
            <a:pPr marL="91440" lvl="0" indent="-127000" rtl="0">
              <a:spcBef>
                <a:spcPts val="1400"/>
              </a:spcBef>
              <a:spcAft>
                <a:spcPts val="0"/>
              </a:spcAft>
              <a:buSzPts val="2000"/>
              <a:buFont typeface="Noto Sans Symbols"/>
              <a:buChar char="❖"/>
            </a:pPr>
            <a:r>
              <a:rPr lang="en-US" sz="1900" dirty="0"/>
              <a:t> People overwhelm each other with too many proposals for the time available to consider them. </a:t>
            </a:r>
          </a:p>
          <a:p>
            <a:pPr marL="91440" lvl="0" indent="-127000" rtl="0">
              <a:spcBef>
                <a:spcPts val="1400"/>
              </a:spcBef>
              <a:spcAft>
                <a:spcPts val="0"/>
              </a:spcAft>
              <a:buSzPts val="2000"/>
              <a:buFont typeface="Noto Sans Symbols"/>
              <a:buChar char="❖"/>
            </a:pPr>
            <a:r>
              <a:rPr lang="en-US" sz="1900" dirty="0"/>
              <a:t> People become angry for no good reason. </a:t>
            </a:r>
          </a:p>
          <a:p>
            <a:pPr marL="91440" lvl="0" indent="-127000" rtl="0">
              <a:spcBef>
                <a:spcPts val="1400"/>
              </a:spcBef>
              <a:spcAft>
                <a:spcPts val="0"/>
              </a:spcAft>
              <a:buSzPts val="2000"/>
              <a:buFont typeface="Noto Sans Symbols"/>
              <a:buChar char="❖"/>
            </a:pPr>
            <a:r>
              <a:rPr lang="en-US" sz="1900" dirty="0"/>
              <a:t> People promote their own visions at the expense of everyone else’s. </a:t>
            </a:r>
          </a:p>
          <a:p>
            <a:pPr marL="91440" lvl="0" indent="-127000" rtl="0">
              <a:spcBef>
                <a:spcPts val="1400"/>
              </a:spcBef>
              <a:spcAft>
                <a:spcPts val="0"/>
              </a:spcAft>
              <a:buSzPts val="2000"/>
              <a:buFont typeface="Noto Sans Symbols"/>
              <a:buChar char="❖"/>
            </a:pPr>
            <a:r>
              <a:rPr lang="en-US" sz="1900" dirty="0"/>
              <a:t> People demand or offer much more information than is needed. </a:t>
            </a:r>
          </a:p>
          <a:p>
            <a:pPr marL="91440" lvl="0" indent="-127000" rtl="0">
              <a:spcBef>
                <a:spcPts val="1400"/>
              </a:spcBef>
              <a:spcAft>
                <a:spcPts val="0"/>
              </a:spcAft>
              <a:buSzPts val="2000"/>
              <a:buFont typeface="Noto Sans Symbols"/>
              <a:buChar char="❖"/>
            </a:pPr>
            <a:r>
              <a:rPr lang="en-US" sz="1900" dirty="0"/>
              <a:t> Discussion becomes circular; people repeat themselves without making any progress toward 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4443154" cy="34928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1700"/>
              <a:t>Start promptly</a:t>
            </a:r>
          </a:p>
          <a:p>
            <a:pPr marL="457200" lvl="0" indent="-457200" rtl="0">
              <a:spcBef>
                <a:spcPts val="1400"/>
              </a:spcBef>
              <a:spcAft>
                <a:spcPts val="0"/>
              </a:spcAft>
              <a:buSzPts val="2000"/>
              <a:buFont typeface="Calibri"/>
              <a:buAutoNum type="arabicPeriod"/>
            </a:pPr>
            <a:r>
              <a:rPr lang="en-US" sz="1700"/>
              <a:t>Begin with something positive</a:t>
            </a:r>
          </a:p>
          <a:p>
            <a:pPr marL="457200" lvl="0" indent="-457200" rtl="0">
              <a:spcBef>
                <a:spcPts val="1400"/>
              </a:spcBef>
              <a:spcAft>
                <a:spcPts val="0"/>
              </a:spcAft>
              <a:buSzPts val="2000"/>
              <a:buFont typeface="Calibri"/>
              <a:buAutoNum type="arabicPeriod"/>
            </a:pPr>
            <a:r>
              <a:rPr lang="en-US" sz="1700"/>
              <a:t>Tend to housekeeping details</a:t>
            </a:r>
          </a:p>
          <a:p>
            <a:pPr marL="457200" lvl="0" indent="-457200" rtl="0">
              <a:spcBef>
                <a:spcPts val="1400"/>
              </a:spcBef>
              <a:spcAft>
                <a:spcPts val="0"/>
              </a:spcAft>
              <a:buSzPts val="2000"/>
              <a:buFont typeface="Calibri"/>
              <a:buAutoNum type="arabicPeriod"/>
            </a:pPr>
            <a:r>
              <a:rPr lang="en-US" sz="1700"/>
              <a:t>Make sure people understand their roles</a:t>
            </a:r>
          </a:p>
          <a:p>
            <a:pPr marL="457200" lvl="0" indent="-457200" rtl="0">
              <a:spcBef>
                <a:spcPts val="1400"/>
              </a:spcBef>
              <a:spcAft>
                <a:spcPts val="0"/>
              </a:spcAft>
              <a:buSzPts val="2000"/>
              <a:buFont typeface="Calibri"/>
              <a:buAutoNum type="arabicPeriod"/>
            </a:pPr>
            <a:r>
              <a:rPr lang="en-US" sz="1700"/>
              <a:t>Keep to your agenda</a:t>
            </a:r>
          </a:p>
          <a:p>
            <a:pPr marL="457200" lvl="0" indent="-457200" rtl="0">
              <a:spcBef>
                <a:spcPts val="1400"/>
              </a:spcBef>
              <a:spcAft>
                <a:spcPts val="0"/>
              </a:spcAft>
              <a:buSzPts val="2000"/>
              <a:buFont typeface="Calibri"/>
              <a:buAutoNum type="arabicPeriod"/>
            </a:pPr>
            <a:r>
              <a:rPr lang="en-US" sz="1700"/>
              <a:t>Guide, don’t dictate</a:t>
            </a:r>
          </a:p>
          <a:p>
            <a:pPr marL="457200" lvl="0" indent="-457200" rtl="0">
              <a:spcBef>
                <a:spcPts val="1400"/>
              </a:spcBef>
              <a:spcAft>
                <a:spcPts val="0"/>
              </a:spcAft>
              <a:buSzPts val="2000"/>
              <a:buFont typeface="Calibri"/>
              <a:buAutoNum type="arabicPeriod"/>
            </a:pPr>
            <a:r>
              <a:rPr lang="en-US" sz="1700"/>
              <a:t>Keep your eyes open for nonverbal communication</a:t>
            </a:r>
          </a:p>
          <a:p>
            <a:pPr marL="457200" lvl="0" indent="-457200" rtl="0">
              <a:spcBef>
                <a:spcPts val="1400"/>
              </a:spcBef>
              <a:spcAft>
                <a:spcPts val="0"/>
              </a:spcAft>
              <a:buSzPts val="2000"/>
              <a:buFont typeface="Calibri"/>
              <a:buAutoNum type="arabicPeriod"/>
            </a:pPr>
            <a:r>
              <a:rPr lang="en-US" sz="1700"/>
              <a:t>Capture and assign action items</a:t>
            </a:r>
          </a:p>
          <a:p>
            <a:pPr marL="457200" lvl="0" indent="-330200" rtl="0">
              <a:spcBef>
                <a:spcPts val="1400"/>
              </a:spcBef>
              <a:spcAft>
                <a:spcPts val="0"/>
              </a:spcAft>
              <a:buSzPts val="2000"/>
              <a:buFont typeface="Calibri"/>
              <a:buNone/>
            </a:pPr>
            <a:endParaRPr lang="en-US" sz="1700"/>
          </a:p>
        </p:txBody>
      </p:sp>
      <p:pic>
        <p:nvPicPr>
          <p:cNvPr id="2" name="Picture 2">
            <a:extLst>
              <a:ext uri="{FF2B5EF4-FFF2-40B4-BE49-F238E27FC236}">
                <a16:creationId xmlns:a16="http://schemas.microsoft.com/office/drawing/2014/main" id="{A0DBAD09-33E9-D7DB-2A3C-1B3072DE7C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85816" y="1251831"/>
            <a:ext cx="6440424" cy="4298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5586153" cy="3492868"/>
          </a:xfrm>
          <a:prstGeom prst="rect">
            <a:avLst/>
          </a:prstGeom>
        </p:spPr>
        <p:txBody>
          <a:bodyPr spcFirstLastPara="1" vert="horz" lIns="0" tIns="45700" rIns="0" bIns="45700" rtlCol="0" anchor="t" anchorCtr="0">
            <a:normAutofit fontScale="85000" lnSpcReduction="10000"/>
          </a:bodyPr>
          <a:lstStyle/>
          <a:p>
            <a:pPr marL="0" indent="0">
              <a:lnSpc>
                <a:spcPct val="150000"/>
              </a:lnSpc>
              <a:buSzPts val="2000"/>
              <a:buNone/>
            </a:pPr>
            <a:r>
              <a:rPr lang="en-US" sz="1700" dirty="0">
                <a:ea typeface="+mn-lt"/>
                <a:cs typeface="+mn-lt"/>
              </a:rPr>
              <a:t>9. Make things fun and healthy </a:t>
            </a:r>
            <a:endParaRPr lang="en-US">
              <a:cs typeface="Calibri" panose="020F0502020204030204"/>
            </a:endParaRPr>
          </a:p>
          <a:p>
            <a:pPr marL="0" indent="0">
              <a:lnSpc>
                <a:spcPct val="150000"/>
              </a:lnSpc>
              <a:buSzPts val="2000"/>
              <a:buNone/>
            </a:pPr>
            <a:r>
              <a:rPr lang="en-US" sz="1700" dirty="0">
                <a:ea typeface="+mn-lt"/>
                <a:cs typeface="+mn-lt"/>
              </a:rPr>
              <a:t>10. Avoid sarcasm and cynicism. </a:t>
            </a:r>
            <a:endParaRPr lang="en-US">
              <a:cs typeface="Calibri" panose="020F0502020204030204"/>
            </a:endParaRPr>
          </a:p>
          <a:p>
            <a:pPr marL="0" indent="0">
              <a:lnSpc>
                <a:spcPct val="150000"/>
              </a:lnSpc>
              <a:buSzPts val="2000"/>
              <a:buNone/>
            </a:pPr>
            <a:r>
              <a:rPr lang="en-US" sz="1700" dirty="0">
                <a:ea typeface="+mn-lt"/>
                <a:cs typeface="+mn-lt"/>
              </a:rPr>
              <a:t>11. Take breaks regularly, even when you think you don’t need them </a:t>
            </a:r>
            <a:endParaRPr lang="en-US" dirty="0">
              <a:cs typeface="Calibri" panose="020F0502020204030204"/>
            </a:endParaRPr>
          </a:p>
          <a:p>
            <a:pPr marL="0" indent="0">
              <a:lnSpc>
                <a:spcPct val="150000"/>
              </a:lnSpc>
              <a:buSzPts val="2000"/>
              <a:buNone/>
            </a:pPr>
            <a:r>
              <a:rPr lang="en-US" sz="1700" dirty="0">
                <a:ea typeface="+mn-lt"/>
                <a:cs typeface="+mn-lt"/>
              </a:rPr>
              <a:t>12. Show respect for everyone </a:t>
            </a:r>
            <a:endParaRPr lang="en-US">
              <a:cs typeface="Calibri" panose="020F0502020204030204"/>
            </a:endParaRPr>
          </a:p>
          <a:p>
            <a:pPr marL="0" indent="0">
              <a:lnSpc>
                <a:spcPct val="150000"/>
              </a:lnSpc>
              <a:buSzPts val="2000"/>
              <a:buNone/>
            </a:pPr>
            <a:r>
              <a:rPr lang="en-US" sz="1700" dirty="0">
                <a:ea typeface="+mn-lt"/>
                <a:cs typeface="+mn-lt"/>
              </a:rPr>
              <a:t>13. Expect the unexpected </a:t>
            </a:r>
            <a:endParaRPr lang="en-US" dirty="0">
              <a:cs typeface="Calibri" panose="020F0502020204030204"/>
            </a:endParaRPr>
          </a:p>
          <a:p>
            <a:pPr marL="0" indent="0">
              <a:lnSpc>
                <a:spcPct val="150000"/>
              </a:lnSpc>
              <a:buSzPts val="2000"/>
              <a:buNone/>
            </a:pPr>
            <a:r>
              <a:rPr lang="en-US" sz="1700" dirty="0">
                <a:ea typeface="+mn-lt"/>
                <a:cs typeface="+mn-lt"/>
              </a:rPr>
              <a:t>14. Conduct multiple assessments of the meeting. Formative assessment </a:t>
            </a:r>
            <a:endParaRPr lang="en-US" dirty="0">
              <a:cs typeface="Calibri" panose="020F0502020204030204"/>
            </a:endParaRPr>
          </a:p>
          <a:p>
            <a:pPr marL="0" indent="0">
              <a:lnSpc>
                <a:spcPct val="150000"/>
              </a:lnSpc>
              <a:spcBef>
                <a:spcPts val="0"/>
              </a:spcBef>
              <a:buSzPts val="2000"/>
              <a:buNone/>
            </a:pPr>
            <a:r>
              <a:rPr lang="en-US" sz="1700" dirty="0">
                <a:ea typeface="+mn-lt"/>
                <a:cs typeface="+mn-lt"/>
              </a:rPr>
              <a:t>15. Think (and talk) ahead </a:t>
            </a:r>
            <a:endParaRPr lang="en-US">
              <a:cs typeface="Calibri" panose="020F0502020204030204"/>
            </a:endParaRPr>
          </a:p>
        </p:txBody>
      </p:sp>
      <p:pic>
        <p:nvPicPr>
          <p:cNvPr id="2" name="Picture 2">
            <a:extLst>
              <a:ext uri="{FF2B5EF4-FFF2-40B4-BE49-F238E27FC236}">
                <a16:creationId xmlns:a16="http://schemas.microsoft.com/office/drawing/2014/main" id="{A0DBAD09-33E9-D7DB-2A3C-1B3072DE7C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85816" y="1251831"/>
            <a:ext cx="6440424" cy="4298983"/>
          </a:xfrm>
          <a:prstGeom prst="rect">
            <a:avLst/>
          </a:prstGeom>
        </p:spPr>
      </p:pic>
    </p:spTree>
    <p:extLst>
      <p:ext uri="{BB962C8B-B14F-4D97-AF65-F5344CB8AC3E}">
        <p14:creationId xmlns:p14="http://schemas.microsoft.com/office/powerpoint/2010/main" val="16079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woman, sticking, notes, wall, person, board, post-it, sticky note | Piqsels">
            <a:extLst>
              <a:ext uri="{FF2B5EF4-FFF2-40B4-BE49-F238E27FC236}">
                <a16:creationId xmlns:a16="http://schemas.microsoft.com/office/drawing/2014/main" id="{6F6EAAF9-1C3E-6299-0461-8C8D714B4773}"/>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87" name="Rectangle 8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Google Shape;207;p15"/>
          <p:cNvSpPr txBox="1">
            <a:spLocks noGrp="1"/>
          </p:cNvSpPr>
          <p:nvPr>
            <p:ph type="title"/>
          </p:nvPr>
        </p:nvSpPr>
        <p:spPr>
          <a:xfrm>
            <a:off x="371094" y="1161288"/>
            <a:ext cx="3438144" cy="1124712"/>
          </a:xfrm>
          <a:prstGeom prst="rect">
            <a:avLst/>
          </a:prstGeom>
        </p:spPr>
        <p:txBody>
          <a:bodyPr spcFirstLastPara="1" lIns="91425" tIns="45700" rIns="91425" bIns="45700" anchor="b" anchorCtr="0">
            <a:normAutofit/>
          </a:bodyPr>
          <a:lstStyle/>
          <a:p>
            <a:pPr>
              <a:spcBef>
                <a:spcPts val="0"/>
              </a:spcBef>
              <a:buClr>
                <a:srgbClr val="3F3F3F"/>
              </a:buClr>
              <a:buSzPts val="4800"/>
            </a:pPr>
            <a:r>
              <a:rPr lang="en-US" sz="2800"/>
              <a:t>4. POST-Meeting Communication </a:t>
            </a:r>
          </a:p>
        </p:txBody>
      </p:sp>
      <p:sp>
        <p:nvSpPr>
          <p:cNvPr id="89" name="Rectangle 8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Rectangle 9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Google Shape;208;p15"/>
          <p:cNvSpPr txBox="1">
            <a:spLocks noGrp="1"/>
          </p:cNvSpPr>
          <p:nvPr>
            <p:ph idx="1"/>
          </p:nvPr>
        </p:nvSpPr>
        <p:spPr>
          <a:xfrm>
            <a:off x="371094" y="2454285"/>
            <a:ext cx="4064136" cy="3471027"/>
          </a:xfrm>
          <a:prstGeom prst="rect">
            <a:avLst/>
          </a:prstGeom>
        </p:spPr>
        <p:txBody>
          <a:bodyPr spcFirstLastPara="1" vert="horz" lIns="0" tIns="45700" rIns="0" bIns="45700" rtlCol="0" anchor="t" anchorCtr="0">
            <a:noAutofit/>
          </a:bodyPr>
          <a:lstStyle/>
          <a:p>
            <a:pPr marL="0" lvl="0" indent="0" rtl="0">
              <a:lnSpc>
                <a:spcPct val="150000"/>
              </a:lnSpc>
              <a:spcBef>
                <a:spcPts val="1400"/>
              </a:spcBef>
              <a:spcAft>
                <a:spcPts val="0"/>
              </a:spcAft>
              <a:buSzPts val="2000"/>
              <a:buNone/>
            </a:pPr>
            <a:r>
              <a:rPr lang="en-US" sz="1900" dirty="0"/>
              <a:t>Summarizing what has been discussed or decided, and what actions the group members are to take as a result of the meeting.</a:t>
            </a:r>
            <a:endParaRPr lang="en-US" sz="1900" dirty="0">
              <a:cs typeface="Calibri" panose="020F0502020204030204"/>
            </a:endParaRPr>
          </a:p>
          <a:p>
            <a:pPr marL="0" indent="0">
              <a:lnSpc>
                <a:spcPct val="150000"/>
              </a:lnSpc>
              <a:spcBef>
                <a:spcPts val="1400"/>
              </a:spcBef>
              <a:buSzPts val="2000"/>
              <a:buNone/>
            </a:pPr>
            <a:r>
              <a:rPr lang="en-US" sz="1900" dirty="0"/>
              <a:t>Finalize the </a:t>
            </a:r>
            <a:r>
              <a:rPr lang="en-US" sz="1900" b="1" dirty="0"/>
              <a:t>minutes</a:t>
            </a:r>
            <a:r>
              <a:rPr lang="en-US" sz="1900" dirty="0"/>
              <a:t> of the meeting: notes in relation to actions taken during </a:t>
            </a:r>
            <a:r>
              <a:rPr lang="en-US" sz="19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sz="1900" dirty="0"/>
              <a:t> meeting or specific indications of who is responsible for what before the next meeting. </a:t>
            </a:r>
            <a:endParaRPr lang="en-US" sz="1900" dirty="0">
              <a:cs typeface="Calibri" panose="020F0502020204030204"/>
            </a:endParaRPr>
          </a:p>
          <a:p>
            <a:pPr marL="0" lvl="0" indent="0" rtl="0">
              <a:lnSpc>
                <a:spcPct val="150000"/>
              </a:lnSpc>
              <a:spcBef>
                <a:spcPts val="0"/>
              </a:spcBef>
              <a:spcAft>
                <a:spcPts val="0"/>
              </a:spcAft>
              <a:buNone/>
            </a:pPr>
            <a:endParaRPr lang="en-US" sz="1900" dirty="0">
              <a:cs typeface="Calibri" panose="020F0502020204030204"/>
            </a:endParaRPr>
          </a:p>
          <a:p>
            <a:pPr marL="91440" lvl="0" indent="0" rtl="0">
              <a:lnSpc>
                <a:spcPct val="150000"/>
              </a:lnSpc>
              <a:spcBef>
                <a:spcPts val="1400"/>
              </a:spcBef>
              <a:spcAft>
                <a:spcPts val="0"/>
              </a:spcAft>
              <a:buSzPts val="2000"/>
              <a:buNone/>
            </a:pPr>
            <a:endParaRPr lang="en-US" sz="1900" dirty="0">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16"/>
          <p:cNvSpPr txBox="1">
            <a:spLocks noGrp="1"/>
          </p:cNvSpPr>
          <p:nvPr>
            <p:ph type="title"/>
          </p:nvPr>
        </p:nvSpPr>
        <p:spPr>
          <a:xfrm>
            <a:off x="838200" y="728662"/>
            <a:ext cx="3785513" cy="3728853"/>
          </a:xfrm>
          <a:prstGeom prst="rect">
            <a:avLst/>
          </a:prstGeom>
          <a:noFill/>
        </p:spPr>
        <p:txBody>
          <a:bodyPr spcFirstLastPara="1" vert="horz" lIns="91440" tIns="45720" rIns="91440" bIns="45720" rtlCol="0" anchor="b" anchorCtr="0">
            <a:normAutofit/>
          </a:bodyPr>
          <a:lstStyle/>
          <a:p>
            <a:r>
              <a:rPr lang="en-US" sz="5200" dirty="0"/>
              <a:t>Sample of</a:t>
            </a:r>
            <a:br>
              <a:rPr lang="en-US" sz="5200"/>
            </a:br>
            <a:r>
              <a:rPr lang="en-US" sz="5200" dirty="0"/>
              <a:t>Informal</a:t>
            </a:r>
            <a:br>
              <a:rPr lang="en-US" sz="5200"/>
            </a:br>
            <a:r>
              <a:rPr lang="en-US" sz="5200" dirty="0"/>
              <a:t>Minutes</a:t>
            </a:r>
          </a:p>
        </p:txBody>
      </p:sp>
      <p:pic>
        <p:nvPicPr>
          <p:cNvPr id="215" name="Google Shape;215;p16" descr="E:\WIG6e_Converted_art\EW512F03.jpg"/>
          <p:cNvPicPr preferRelativeResize="0"/>
          <p:nvPr/>
        </p:nvPicPr>
        <p:blipFill rotWithShape="1">
          <a:blip r:embed="rId3"/>
          <a:srcRect r="-2" b="10484"/>
          <a:stretch/>
        </p:blipFill>
        <p:spPr>
          <a:xfrm>
            <a:off x="5009505" y="10"/>
            <a:ext cx="7182495" cy="68579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3"/>
                                        </p:tgtEl>
                                        <p:attrNameLst>
                                          <p:attrName>style.visibility</p:attrName>
                                        </p:attrNameLst>
                                      </p:cBhvr>
                                      <p:to>
                                        <p:strVal val="visible"/>
                                      </p:to>
                                    </p:set>
                                    <p:animEffect transition="in" filter="fade">
                                      <p:cBhvr>
                                        <p:cTn id="7" dur="4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 name="Picture 2">
            <a:extLst>
              <a:ext uri="{FF2B5EF4-FFF2-40B4-BE49-F238E27FC236}">
                <a16:creationId xmlns:a16="http://schemas.microsoft.com/office/drawing/2014/main" id="{64853E68-A926-6082-381A-17CE1034A9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111" r="-1" b="-1"/>
          <a:stretch/>
        </p:blipFill>
        <p:spPr>
          <a:xfrm>
            <a:off x="-1" y="10"/>
            <a:ext cx="12192000" cy="6857990"/>
          </a:xfrm>
          <a:prstGeom prst="rect">
            <a:avLst/>
          </a:prstGeom>
        </p:spPr>
      </p:pic>
      <p:sp>
        <p:nvSpPr>
          <p:cNvPr id="9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0" name="Google Shape;220;p17"/>
          <p:cNvSpPr txBox="1">
            <a:spLocks noGrp="1"/>
          </p:cNvSpPr>
          <p:nvPr>
            <p:ph type="title"/>
          </p:nvPr>
        </p:nvSpPr>
        <p:spPr>
          <a:xfrm>
            <a:off x="709448" y="1913950"/>
            <a:ext cx="4204137" cy="1342754"/>
          </a:xfrm>
          <a:prstGeom prst="rect">
            <a:avLst/>
          </a:prstGeom>
        </p:spPr>
        <p:txBody>
          <a:bodyPr spcFirstLastPara="1" lIns="91425" tIns="45700" rIns="91425" bIns="45700" anchorCtr="0">
            <a:normAutofit/>
          </a:bodyPr>
          <a:lstStyle/>
          <a:p>
            <a:pPr algn="ctr">
              <a:spcBef>
                <a:spcPts val="0"/>
              </a:spcBef>
              <a:buClr>
                <a:srgbClr val="3F3F3F"/>
              </a:buClr>
              <a:buSzPts val="4800"/>
            </a:pPr>
            <a:r>
              <a:rPr lang="en-US" sz="3600"/>
              <a:t>5. Using Technology</a:t>
            </a:r>
          </a:p>
        </p:txBody>
      </p:sp>
      <p:cxnSp>
        <p:nvCxnSpPr>
          <p:cNvPr id="100" name="Straight Connector 9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21" name="Google Shape;221;p17"/>
          <p:cNvSpPr txBox="1">
            <a:spLocks noGrp="1"/>
          </p:cNvSpPr>
          <p:nvPr>
            <p:ph idx="1"/>
          </p:nvPr>
        </p:nvSpPr>
        <p:spPr>
          <a:xfrm>
            <a:off x="525516" y="3417573"/>
            <a:ext cx="4593021" cy="2619839"/>
          </a:xfrm>
          <a:prstGeom prst="rect">
            <a:avLst/>
          </a:prstGeom>
        </p:spPr>
        <p:txBody>
          <a:bodyPr spcFirstLastPara="1" lIns="0" tIns="45700" rIns="0" bIns="45700" anchor="ctr" anchorCtr="0">
            <a:normAutofit/>
          </a:bodyPr>
          <a:lstStyle/>
          <a:p>
            <a:pPr marL="421640" lvl="0" indent="-457200" rtl="0">
              <a:spcBef>
                <a:spcPts val="0"/>
              </a:spcBef>
              <a:spcAft>
                <a:spcPts val="0"/>
              </a:spcAft>
              <a:buSzPts val="2000"/>
              <a:buFont typeface="Arial"/>
              <a:buChar char="•"/>
            </a:pPr>
            <a:r>
              <a:rPr lang="en-US" dirty="0"/>
              <a:t>Using Technology to Facilitate Meetings</a:t>
            </a:r>
            <a:endParaRPr lang="en-US">
              <a:cs typeface="Calibri" panose="020F0502020204030204"/>
            </a:endParaRPr>
          </a:p>
          <a:p>
            <a:pPr marL="421640" indent="-457200">
              <a:spcBef>
                <a:spcPts val="1400"/>
              </a:spcBef>
              <a:buSzPts val="2000"/>
              <a:buFont typeface="Arial"/>
              <a:buChar char="•"/>
            </a:pPr>
            <a:r>
              <a:rPr lang="en-US" dirty="0"/>
              <a:t>Audio-Only Interactions </a:t>
            </a:r>
            <a:endParaRPr lang="en-US">
              <a:cs typeface="Calibri" panose="020F0502020204030204"/>
            </a:endParaRPr>
          </a:p>
          <a:p>
            <a:pPr marL="421640" indent="-457200">
              <a:spcBef>
                <a:spcPts val="1400"/>
              </a:spcBef>
              <a:buSzPts val="2000"/>
              <a:buFont typeface="Arial"/>
              <a:buChar char="•"/>
            </a:pPr>
            <a:r>
              <a:rPr lang="en-US" dirty="0"/>
              <a:t>Audio-Visual Interactions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611698" y="370917"/>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TIPS FOR VIRTUAL MEETINGS</a:t>
            </a:r>
            <a:endParaRPr dirty="0"/>
          </a:p>
        </p:txBody>
      </p:sp>
      <p:sp>
        <p:nvSpPr>
          <p:cNvPr id="227" name="Google Shape;227;p18"/>
          <p:cNvSpPr txBox="1">
            <a:spLocks noGrp="1"/>
          </p:cNvSpPr>
          <p:nvPr>
            <p:ph idx="1"/>
          </p:nvPr>
        </p:nvSpPr>
        <p:spPr>
          <a:xfrm>
            <a:off x="695586" y="1825625"/>
            <a:ext cx="11107723" cy="4351338"/>
          </a:xfrm>
          <a:prstGeom prst="rect">
            <a:avLst/>
          </a:prstGeom>
          <a:noFill/>
          <a:ln>
            <a:noFill/>
          </a:ln>
        </p:spPr>
        <p:txBody>
          <a:bodyPr spcFirstLastPara="1" wrap="square" lIns="0" tIns="45700" rIns="0" bIns="45700" anchor="t" anchorCtr="0">
            <a:normAutofit fontScale="70000" lnSpcReduction="20000"/>
          </a:bodyPr>
          <a:lstStyle/>
          <a:p>
            <a:pPr marL="91440" lvl="0" indent="-117475" algn="l" rtl="0">
              <a:lnSpc>
                <a:spcPct val="90000"/>
              </a:lnSpc>
              <a:spcBef>
                <a:spcPts val="0"/>
              </a:spcBef>
              <a:spcAft>
                <a:spcPts val="0"/>
              </a:spcAft>
              <a:buSzPct val="100000"/>
              <a:buChar char=" "/>
            </a:pPr>
            <a:r>
              <a:rPr lang="en-US" dirty="0"/>
              <a:t>1. Get all the participants in an audio meeting to say something brief at the start of the meeting so that everyone becomes familiar with everyone else’s voice. </a:t>
            </a:r>
            <a:endParaRPr dirty="0"/>
          </a:p>
          <a:p>
            <a:pPr marL="91440" lvl="0" indent="-117475" algn="l" rtl="0">
              <a:lnSpc>
                <a:spcPct val="90000"/>
              </a:lnSpc>
              <a:spcBef>
                <a:spcPts val="1400"/>
              </a:spcBef>
              <a:spcAft>
                <a:spcPts val="0"/>
              </a:spcAft>
              <a:buSzPct val="100000"/>
              <a:buChar char=" "/>
            </a:pPr>
            <a:r>
              <a:rPr lang="en-US" dirty="0"/>
              <a:t>2. Remind people of the purpose of the meeting and of the key outcome(s) you hope to achieve together. </a:t>
            </a:r>
            <a:endParaRPr dirty="0"/>
          </a:p>
          <a:p>
            <a:pPr marL="91440" lvl="0" indent="-117475" algn="l" rtl="0">
              <a:lnSpc>
                <a:spcPct val="90000"/>
              </a:lnSpc>
              <a:spcBef>
                <a:spcPts val="1400"/>
              </a:spcBef>
              <a:spcAft>
                <a:spcPts val="0"/>
              </a:spcAft>
              <a:buSzPct val="100000"/>
              <a:buChar char=" "/>
            </a:pPr>
            <a:r>
              <a:rPr lang="en-US" dirty="0"/>
              <a:t>3. Listen/watch for people who aren’t participating and ask them periodically if they have thoughts or suggestions to add to the discussion.</a:t>
            </a:r>
            <a:endParaRPr dirty="0"/>
          </a:p>
          <a:p>
            <a:pPr marL="91440" lvl="0" indent="-117475" algn="l" rtl="0">
              <a:lnSpc>
                <a:spcPct val="90000"/>
              </a:lnSpc>
              <a:spcBef>
                <a:spcPts val="1400"/>
              </a:spcBef>
              <a:spcAft>
                <a:spcPts val="0"/>
              </a:spcAft>
              <a:buSzPct val="100000"/>
              <a:buChar char=" "/>
            </a:pPr>
            <a:r>
              <a:rPr lang="en-US" dirty="0"/>
              <a:t>4. Summarize the status of the meeting from time to time. </a:t>
            </a:r>
            <a:endParaRPr dirty="0"/>
          </a:p>
          <a:p>
            <a:pPr marL="91440" lvl="0" indent="-117475" algn="l" rtl="0">
              <a:lnSpc>
                <a:spcPct val="90000"/>
              </a:lnSpc>
              <a:spcBef>
                <a:spcPts val="1400"/>
              </a:spcBef>
              <a:spcAft>
                <a:spcPts val="0"/>
              </a:spcAft>
              <a:buSzPct val="100000"/>
              <a:buChar char=" "/>
            </a:pPr>
            <a:r>
              <a:rPr lang="en-US" dirty="0"/>
              <a:t>5. If you’re holding an audio conference, discourage people from calling in on a cell phone because of potential problems with sound quality. </a:t>
            </a:r>
            <a:endParaRPr dirty="0"/>
          </a:p>
          <a:p>
            <a:pPr marL="91440" lvl="0" indent="-117475" algn="l" rtl="0">
              <a:lnSpc>
                <a:spcPct val="90000"/>
              </a:lnSpc>
              <a:spcBef>
                <a:spcPts val="1400"/>
              </a:spcBef>
              <a:spcAft>
                <a:spcPts val="0"/>
              </a:spcAft>
              <a:buSzPct val="100000"/>
              <a:buChar char=" "/>
            </a:pPr>
            <a:r>
              <a:rPr lang="en-US" dirty="0"/>
              <a:t>6. Because you may not have nonverbal cues to refer to, ask other members to clarify their meanings and intentions if you’re not sure their words alone convey all you need to know. </a:t>
            </a:r>
            <a:endParaRPr dirty="0"/>
          </a:p>
          <a:p>
            <a:pPr marL="91440" lvl="0" indent="-117475" algn="l" rtl="0">
              <a:lnSpc>
                <a:spcPct val="90000"/>
              </a:lnSpc>
              <a:spcBef>
                <a:spcPts val="1400"/>
              </a:spcBef>
              <a:spcAft>
                <a:spcPts val="0"/>
              </a:spcAft>
              <a:buSzPct val="100000"/>
              <a:buChar char=" "/>
            </a:pPr>
            <a:r>
              <a:rPr lang="en-US" dirty="0"/>
              <a:t>7. If you know you’re going to have to leave a meeting before it ends, inform the organizer in advance. Sign off publicly, but quickly, when you leave rather than just hanging up on the meeting connection. </a:t>
            </a:r>
            <a:endParaRPr dirty="0"/>
          </a:p>
        </p:txBody>
      </p:sp>
      <p:pic>
        <p:nvPicPr>
          <p:cNvPr id="2" name="Picture 2" descr="A picture containing text, kazoo&#10;&#10;Description automatically generated">
            <a:extLst>
              <a:ext uri="{FF2B5EF4-FFF2-40B4-BE49-F238E27FC236}">
                <a16:creationId xmlns:a16="http://schemas.microsoft.com/office/drawing/2014/main" id="{833C123B-D519-2F7E-A032-E99548E88C8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99247" y="298587"/>
            <a:ext cx="1629507" cy="1268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ile of Five Books · Free Stock Photo">
            <a:extLst>
              <a:ext uri="{FF2B5EF4-FFF2-40B4-BE49-F238E27FC236}">
                <a16:creationId xmlns:a16="http://schemas.microsoft.com/office/drawing/2014/main" id="{B7D2BE77-0C6B-387D-6C08-CD2E8A8189F8}"/>
              </a:ext>
            </a:extLst>
          </p:cNvPr>
          <p:cNvPicPr>
            <a:picLocks noChangeAspect="1"/>
          </p:cNvPicPr>
          <p:nvPr/>
        </p:nvPicPr>
        <p:blipFill rotWithShape="1">
          <a:blip r:embed="rId3"/>
          <a:srcRect t="1111" b="4324"/>
          <a:stretch/>
        </p:blipFill>
        <p:spPr>
          <a:xfrm>
            <a:off x="2522356" y="10"/>
            <a:ext cx="9669642" cy="6857990"/>
          </a:xfrm>
          <a:prstGeom prst="rect">
            <a:avLst/>
          </a:prstGeom>
        </p:spPr>
      </p:pic>
      <p:sp>
        <p:nvSpPr>
          <p:cNvPr id="128" name="Rectangle 1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oogle Shape;120;p2"/>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b="1"/>
              <a:t>Chapter outlines</a:t>
            </a:r>
            <a:endParaRPr lang="en-US" sz="4000"/>
          </a:p>
        </p:txBody>
      </p:sp>
      <p:sp>
        <p:nvSpPr>
          <p:cNvPr id="121" name="Google Shape;121;p2"/>
          <p:cNvSpPr txBox="1">
            <a:spLocks noGrp="1"/>
          </p:cNvSpPr>
          <p:nvPr>
            <p:ph idx="1"/>
          </p:nvPr>
        </p:nvSpPr>
        <p:spPr>
          <a:xfrm>
            <a:off x="838200" y="2434201"/>
            <a:ext cx="4857726" cy="3742762"/>
          </a:xfrm>
          <a:prstGeom prst="rect">
            <a:avLst/>
          </a:prstGeom>
        </p:spPr>
        <p:txBody>
          <a:bodyPr spcFirstLastPara="1" vert="horz" lIns="0" tIns="45700" rIns="0" bIns="45700" rtlCol="0" anchor="t" anchorCtr="0">
            <a:noAutofit/>
          </a:bodyPr>
          <a:lstStyle/>
          <a:p>
            <a:pPr marL="742950" lvl="0" indent="-742950" rtl="0">
              <a:spcBef>
                <a:spcPts val="0"/>
              </a:spcBef>
              <a:spcAft>
                <a:spcPts val="0"/>
              </a:spcAft>
              <a:buSzPts val="2000"/>
              <a:buAutoNum type="arabicPeriod"/>
            </a:pPr>
            <a:r>
              <a:rPr lang="en-US" dirty="0"/>
              <a:t>What is a meeting?</a:t>
            </a:r>
            <a:endParaRPr lang="en-US">
              <a:cs typeface="Calibri" panose="020F0502020204030204"/>
            </a:endParaRPr>
          </a:p>
          <a:p>
            <a:pPr marL="742950" lvl="0" indent="-742950" rtl="0">
              <a:spcBef>
                <a:spcPts val="1400"/>
              </a:spcBef>
              <a:spcAft>
                <a:spcPts val="0"/>
              </a:spcAft>
              <a:buSzPts val="2000"/>
              <a:buAutoNum type="arabicPeriod"/>
            </a:pPr>
            <a:r>
              <a:rPr lang="en-US" dirty="0"/>
              <a:t>PRE-meeting</a:t>
            </a:r>
            <a:endParaRPr lang="en-US">
              <a:cs typeface="Calibri" panose="020F0502020204030204"/>
            </a:endParaRPr>
          </a:p>
          <a:p>
            <a:pPr marL="742950" indent="-742950">
              <a:spcBef>
                <a:spcPts val="1400"/>
              </a:spcBef>
              <a:buSzPts val="2000"/>
              <a:buAutoNum type="arabicPeriod"/>
            </a:pPr>
            <a:r>
              <a:rPr lang="en-US" dirty="0"/>
              <a:t>Components of agenda </a:t>
            </a:r>
            <a:endParaRPr lang="en-US" dirty="0">
              <a:cs typeface="Calibri"/>
            </a:endParaRPr>
          </a:p>
          <a:p>
            <a:pPr marL="742950" lvl="0" indent="-742950" rtl="0">
              <a:spcBef>
                <a:spcPts val="1400"/>
              </a:spcBef>
              <a:spcAft>
                <a:spcPts val="0"/>
              </a:spcAft>
              <a:buSzPts val="2000"/>
              <a:buAutoNum type="arabicPeriod"/>
            </a:pPr>
            <a:r>
              <a:rPr lang="en-US" dirty="0"/>
              <a:t>POST-meeting communication – meeting minute / follow up    </a:t>
            </a:r>
            <a:endParaRPr lang="en-US">
              <a:cs typeface="Calibri" panose="020F0502020204030204"/>
            </a:endParaRPr>
          </a:p>
          <a:p>
            <a:pPr marL="742950" indent="-742950">
              <a:spcBef>
                <a:spcPts val="1400"/>
              </a:spcBef>
              <a:buSzPts val="2000"/>
              <a:buAutoNum type="arabicPeriod"/>
            </a:pPr>
            <a:r>
              <a:rPr lang="en-US" dirty="0"/>
              <a:t>Using Technology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Google Shape;232;p19"/>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Review &amp; Reflection Questions </a:t>
            </a:r>
          </a:p>
        </p:txBody>
      </p:sp>
      <p:sp>
        <p:nvSpPr>
          <p:cNvPr id="116" name="Rectangle 1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3" name="Google Shape;233;p19"/>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2200"/>
              <a:t> Imagine you are about to meet with your group for the first time. What are key steps you want to consider in preparing for a meeting? What items might you want to include on your first agenda? </a:t>
            </a:r>
          </a:p>
          <a:p>
            <a:pPr marL="91440" lvl="0" indent="-127000" rtl="0">
              <a:spcBef>
                <a:spcPts val="1400"/>
              </a:spcBef>
              <a:spcAft>
                <a:spcPts val="0"/>
              </a:spcAft>
              <a:buSzPts val="2000"/>
              <a:buFont typeface="Noto Sans Symbols"/>
              <a:buChar char="❖"/>
            </a:pPr>
            <a:r>
              <a:rPr lang="en-US" sz="2200"/>
              <a:t> Reflect on meetings you have attended in the past. What strategies have you observed facilitators use? What did you find to be effective and ineffective? </a:t>
            </a:r>
          </a:p>
          <a:p>
            <a:pPr marL="91440" lvl="0" indent="-127000" rtl="0">
              <a:spcBef>
                <a:spcPts val="1400"/>
              </a:spcBef>
              <a:spcAft>
                <a:spcPts val="0"/>
              </a:spcAft>
              <a:buSzPts val="2000"/>
              <a:buFont typeface="Noto Sans Symbols"/>
              <a:buChar char="❖"/>
            </a:pPr>
            <a:r>
              <a:rPr lang="en-US" sz="2200"/>
              <a:t> How might you use technology to conduct a group meeting? What might be the advantages and disadvantages?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AC7A7-8D06-5B1C-2892-83972DFA1D60}"/>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Q&amp;A</a:t>
            </a:r>
          </a:p>
        </p:txBody>
      </p:sp>
      <p:sp>
        <p:nvSpPr>
          <p:cNvPr id="9"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397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3"/>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b="1"/>
              <a:t>LEARNING OBJECTIVES</a:t>
            </a:r>
            <a:endParaRPr lang="en-US" sz="6000"/>
          </a:p>
        </p:txBody>
      </p:sp>
      <p:sp>
        <p:nvSpPr>
          <p:cNvPr id="134" name="Rectangle 1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6" name="Rectangle 1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 name="Google Shape;127;p3"/>
          <p:cNvSpPr txBox="1">
            <a:spLocks noGrp="1"/>
          </p:cNvSpPr>
          <p:nvPr>
            <p:ph idx="1"/>
          </p:nvPr>
        </p:nvSpPr>
        <p:spPr>
          <a:xfrm>
            <a:off x="841248" y="3337269"/>
            <a:ext cx="10509504" cy="2905686"/>
          </a:xfrm>
          <a:prstGeom prst="rect">
            <a:avLst/>
          </a:prstGeom>
        </p:spPr>
        <p:txBody>
          <a:bodyPr spcFirstLastPara="1" lIns="0" tIns="45700" rIns="0" bIns="45700" anchorCtr="0">
            <a:normAutofit/>
          </a:bodyPr>
          <a:lstStyle/>
          <a:p>
            <a:pPr marL="0" lvl="0" indent="0" rtl="0">
              <a:spcBef>
                <a:spcPts val="0"/>
              </a:spcBef>
              <a:spcAft>
                <a:spcPts val="0"/>
              </a:spcAft>
              <a:buSzPts val="2000"/>
              <a:buNone/>
            </a:pPr>
            <a:r>
              <a:rPr lang="en-US" sz="2200" b="1" dirty="0"/>
              <a:t>By the end of this section, you will be able to:</a:t>
            </a:r>
            <a:endParaRPr lang="en-US" sz="2200" dirty="0"/>
          </a:p>
          <a:p>
            <a:pPr marL="91440" lvl="0" indent="-91440" rtl="0">
              <a:spcBef>
                <a:spcPts val="2400"/>
              </a:spcBef>
              <a:spcAft>
                <a:spcPts val="0"/>
              </a:spcAft>
              <a:buSzPts val="2000"/>
              <a:buAutoNum type="arabicPeriod"/>
            </a:pPr>
            <a:r>
              <a:rPr lang="en-US" sz="2200" dirty="0"/>
              <a:t> Discuss how to prepare for group meetings</a:t>
            </a:r>
          </a:p>
          <a:p>
            <a:pPr marL="91440" lvl="0" indent="-91440" rtl="0">
              <a:spcBef>
                <a:spcPts val="2400"/>
              </a:spcBef>
              <a:spcAft>
                <a:spcPts val="0"/>
              </a:spcAft>
              <a:buSzPts val="2000"/>
              <a:buAutoNum type="arabicPeriod"/>
            </a:pPr>
            <a:r>
              <a:rPr lang="en-US" sz="2200" dirty="0"/>
              <a:t> Identify strategies for effectively facilitating meetings </a:t>
            </a:r>
          </a:p>
          <a:p>
            <a:pPr marL="91440" lvl="0" indent="-91440" rtl="0">
              <a:spcBef>
                <a:spcPts val="2400"/>
              </a:spcBef>
              <a:spcAft>
                <a:spcPts val="0"/>
              </a:spcAft>
              <a:buSzPts val="2000"/>
              <a:buAutoNum type="arabicPeriod"/>
            </a:pPr>
            <a:r>
              <a:rPr lang="en-US" sz="2200" dirty="0"/>
              <a:t> Understand how to use technology to aid in group communications </a:t>
            </a:r>
          </a:p>
          <a:p>
            <a:pPr marL="91440" lvl="0" indent="0" rtl="0">
              <a:spcBef>
                <a:spcPts val="1400"/>
              </a:spcBef>
              <a:spcAft>
                <a:spcPts val="0"/>
              </a:spcAft>
              <a:buSzPts val="2000"/>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Google Shape;132;p4"/>
          <p:cNvSpPr txBox="1">
            <a:spLocks noGrp="1"/>
          </p:cNvSpPr>
          <p:nvPr>
            <p:ph type="title"/>
          </p:nvPr>
        </p:nvSpPr>
        <p:spPr>
          <a:xfrm>
            <a:off x="841247" y="978619"/>
            <a:ext cx="3410712" cy="1106424"/>
          </a:xfrm>
          <a:prstGeom prst="rect">
            <a:avLst/>
          </a:prstGeom>
        </p:spPr>
        <p:txBody>
          <a:bodyPr spcFirstLastPara="1" vert="horz" lIns="91440" tIns="45720" rIns="91440" bIns="45720" rtlCol="0" anchor="ctr" anchorCtr="0">
            <a:normAutofit/>
          </a:bodyPr>
          <a:lstStyle/>
          <a:p>
            <a:pPr>
              <a:buClr>
                <a:srgbClr val="3F3F3F"/>
              </a:buClr>
              <a:buSzPts val="4800"/>
            </a:pPr>
            <a:r>
              <a:rPr lang="en-US" sz="2800" b="1"/>
              <a:t>1. What is a meeting?</a:t>
            </a:r>
            <a:endParaRPr lang="en-US" sz="2800"/>
          </a:p>
        </p:txBody>
      </p:sp>
      <p:sp>
        <p:nvSpPr>
          <p:cNvPr id="14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8" name="Rectangle 14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Google Shape;133;p4"/>
          <p:cNvSpPr txBox="1">
            <a:spLocks noGrp="1"/>
          </p:cNvSpPr>
          <p:nvPr>
            <p:ph sz="half" idx="1"/>
          </p:nvPr>
        </p:nvSpPr>
        <p:spPr>
          <a:xfrm>
            <a:off x="841247" y="2359152"/>
            <a:ext cx="3410712" cy="3425043"/>
          </a:xfrm>
          <a:prstGeom prst="rect">
            <a:avLst/>
          </a:prstGeom>
        </p:spPr>
        <p:txBody>
          <a:bodyPr spcFirstLastPara="1" vert="horz" lIns="91440" tIns="45720" rIns="91440" bIns="45720" rtlCol="0" anchor="t" anchorCtr="0">
            <a:normAutofit/>
          </a:bodyPr>
          <a:lstStyle/>
          <a:p>
            <a:pPr marL="91440">
              <a:lnSpc>
                <a:spcPct val="150000"/>
              </a:lnSpc>
              <a:spcBef>
                <a:spcPts val="0"/>
              </a:spcBef>
              <a:buSzPts val="2000"/>
            </a:pPr>
            <a:r>
              <a:rPr lang="en-US" sz="1800" dirty="0"/>
              <a:t>Meetings are a part of how groups get work done. </a:t>
            </a:r>
            <a:endParaRPr lang="en-US" sz="3200" dirty="0"/>
          </a:p>
          <a:p>
            <a:pPr marL="91440" lvl="0">
              <a:lnSpc>
                <a:spcPct val="150000"/>
              </a:lnSpc>
              <a:spcBef>
                <a:spcPts val="1400"/>
              </a:spcBef>
              <a:spcAft>
                <a:spcPts val="0"/>
              </a:spcAft>
              <a:buSzPts val="2000"/>
            </a:pPr>
            <a:r>
              <a:rPr lang="en-US" sz="1800" dirty="0"/>
              <a:t>Some view meetings as boring, pointless, and futile exercises</a:t>
            </a:r>
            <a:endParaRPr lang="en-US" sz="1800" dirty="0">
              <a:cs typeface="Calibri" panose="020F0502020204030204"/>
            </a:endParaRPr>
          </a:p>
          <a:p>
            <a:pPr marL="91440" lvl="0">
              <a:lnSpc>
                <a:spcPct val="150000"/>
              </a:lnSpc>
              <a:spcBef>
                <a:spcPts val="1400"/>
              </a:spcBef>
              <a:spcAft>
                <a:spcPts val="0"/>
              </a:spcAft>
              <a:buSzPts val="2000"/>
            </a:pPr>
            <a:r>
              <a:rPr lang="en-US" sz="1800" dirty="0"/>
              <a:t>Some see them as opportunities to exchange information and produce results.</a:t>
            </a:r>
            <a:endParaRPr lang="en-US" sz="18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p:txBody>
      </p:sp>
      <p:pic>
        <p:nvPicPr>
          <p:cNvPr id="134" name="Google Shape;134;p4"/>
          <p:cNvPicPr preferRelativeResize="0">
            <a:picLocks noGrp="1"/>
          </p:cNvPicPr>
          <p:nvPr>
            <p:ph sz="half" idx="2"/>
          </p:nvPr>
        </p:nvPicPr>
        <p:blipFill rotWithShape="1">
          <a:blip r:embed="rId3"/>
          <a:srcRect l="742" r="9914" b="2"/>
          <a:stretch/>
        </p:blipFill>
        <p:spPr>
          <a:xfrm>
            <a:off x="5124450" y="634382"/>
            <a:ext cx="6657213" cy="54951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92"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3"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32" name="Google Shape;132;p4"/>
          <p:cNvSpPr txBox="1">
            <a:spLocks noGrp="1"/>
          </p:cNvSpPr>
          <p:nvPr>
            <p:ph type="title"/>
          </p:nvPr>
        </p:nvSpPr>
        <p:spPr>
          <a:xfrm>
            <a:off x="965200" y="1371190"/>
            <a:ext cx="3363170" cy="2183042"/>
          </a:xfrm>
          <a:prstGeom prst="rect">
            <a:avLst/>
          </a:prstGeom>
        </p:spPr>
        <p:txBody>
          <a:bodyPr spcFirstLastPara="1" vert="horz" lIns="91440" tIns="45720" rIns="91440" bIns="45720" rtlCol="0" anchor="b" anchorCtr="0">
            <a:normAutofit/>
          </a:bodyPr>
          <a:lstStyle/>
          <a:p>
            <a:r>
              <a:rPr lang="en-US" sz="4000" b="1"/>
              <a:t>2. PRE-meeting</a:t>
            </a:r>
          </a:p>
        </p:txBody>
      </p:sp>
      <p:sp>
        <p:nvSpPr>
          <p:cNvPr id="95"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Shape 96">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5" descr="A picture containing text&#10;&#10;Description automatically generated">
            <a:extLst>
              <a:ext uri="{FF2B5EF4-FFF2-40B4-BE49-F238E27FC236}">
                <a16:creationId xmlns:a16="http://schemas.microsoft.com/office/drawing/2014/main" id="{58625256-CB9C-5122-2FDF-7841BF6B2132}"/>
              </a:ext>
            </a:extLst>
          </p:cNvPr>
          <p:cNvPicPr>
            <a:picLocks noChangeAspect="1"/>
          </p:cNvPicPr>
          <p:nvPr/>
        </p:nvPicPr>
        <p:blipFill>
          <a:blip r:embed="rId3"/>
          <a:stretch>
            <a:fillRect/>
          </a:stretch>
        </p:blipFill>
        <p:spPr>
          <a:xfrm>
            <a:off x="5196964" y="1444667"/>
            <a:ext cx="1846470" cy="1175027"/>
          </a:xfrm>
          <a:prstGeom prst="rect">
            <a:avLst/>
          </a:prstGeom>
        </p:spPr>
      </p:pic>
      <p:sp>
        <p:nvSpPr>
          <p:cNvPr id="133" name="Google Shape;133;p4"/>
          <p:cNvSpPr txBox="1">
            <a:spLocks noGrp="1"/>
          </p:cNvSpPr>
          <p:nvPr>
            <p:ph sz="half" idx="1"/>
          </p:nvPr>
        </p:nvSpPr>
        <p:spPr>
          <a:xfrm>
            <a:off x="965199" y="3729161"/>
            <a:ext cx="5690043" cy="2277321"/>
          </a:xfrm>
          <a:prstGeom prst="rect">
            <a:avLst/>
          </a:prstGeom>
        </p:spPr>
        <p:txBody>
          <a:bodyPr spcFirstLastPara="1" vert="horz" lIns="91440" tIns="45720" rIns="91440" bIns="45720" rtlCol="0" anchor="t" anchorCtr="0">
            <a:normAutofit/>
          </a:bodyPr>
          <a:lstStyle/>
          <a:p>
            <a:pPr marL="148590">
              <a:spcBef>
                <a:spcPts val="0"/>
              </a:spcBef>
              <a:spcAft>
                <a:spcPts val="600"/>
              </a:spcAft>
              <a:buSzPts val="2000"/>
            </a:pPr>
            <a:r>
              <a:rPr lang="en-US" sz="2400" dirty="0">
                <a:cs typeface="Calibri" panose="020F0502020204030204"/>
              </a:rPr>
              <a:t>Needs a clear purpose statement</a:t>
            </a:r>
          </a:p>
          <a:p>
            <a:pPr marL="148590">
              <a:spcBef>
                <a:spcPts val="0"/>
              </a:spcBef>
              <a:spcAft>
                <a:spcPts val="600"/>
              </a:spcAft>
              <a:buSzPts val="2000"/>
            </a:pPr>
            <a:r>
              <a:rPr lang="en-US" sz="2400" dirty="0">
                <a:cs typeface="Calibri" panose="020F0502020204030204"/>
              </a:rPr>
              <a:t>Plan meeting schedule</a:t>
            </a:r>
            <a:endParaRPr lang="en-US" sz="2400" dirty="0"/>
          </a:p>
        </p:txBody>
      </p:sp>
      <p:pic>
        <p:nvPicPr>
          <p:cNvPr id="4" name="Picture 4">
            <a:extLst>
              <a:ext uri="{FF2B5EF4-FFF2-40B4-BE49-F238E27FC236}">
                <a16:creationId xmlns:a16="http://schemas.microsoft.com/office/drawing/2014/main" id="{4F9A65C6-B7E4-9FAB-E411-57EAF64C633F}"/>
              </a:ext>
            </a:extLst>
          </p:cNvPr>
          <p:cNvPicPr>
            <a:picLocks noGrp="1" noChangeAspect="1"/>
          </p:cNvPicPr>
          <p:nvPr>
            <p:ph sz="half" idx="2"/>
          </p:nvPr>
        </p:nvPicPr>
        <p:blipFill>
          <a:blip r:embed="rId4"/>
          <a:stretch>
            <a:fillRect/>
          </a:stretch>
        </p:blipFill>
        <p:spPr>
          <a:xfrm>
            <a:off x="8050038" y="2282595"/>
            <a:ext cx="2713512" cy="2857124"/>
          </a:xfrm>
          <a:prstGeom prst="rect">
            <a:avLst/>
          </a:prstGeom>
        </p:spPr>
      </p:pic>
    </p:spTree>
    <p:extLst>
      <p:ext uri="{BB962C8B-B14F-4D97-AF65-F5344CB8AC3E}">
        <p14:creationId xmlns:p14="http://schemas.microsoft.com/office/powerpoint/2010/main" val="25258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computer, person&#10;&#10;Description automatically generated">
            <a:extLst>
              <a:ext uri="{FF2B5EF4-FFF2-40B4-BE49-F238E27FC236}">
                <a16:creationId xmlns:a16="http://schemas.microsoft.com/office/drawing/2014/main" id="{7E6919D3-614E-C3B8-C12B-8006C5A735D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03" r="1479"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791680-427E-09EA-54C3-1FD03BD4738C}"/>
              </a:ext>
            </a:extLst>
          </p:cNvPr>
          <p:cNvSpPr>
            <a:spLocks noGrp="1"/>
          </p:cNvSpPr>
          <p:nvPr>
            <p:ph type="title"/>
          </p:nvPr>
        </p:nvSpPr>
        <p:spPr>
          <a:xfrm>
            <a:off x="838200" y="365125"/>
            <a:ext cx="3822189" cy="1899912"/>
          </a:xfrm>
        </p:spPr>
        <p:txBody>
          <a:bodyPr>
            <a:normAutofit/>
          </a:bodyPr>
          <a:lstStyle/>
          <a:p>
            <a:r>
              <a:rPr lang="en-US" sz="4000">
                <a:ea typeface="+mj-lt"/>
                <a:cs typeface="+mj-lt"/>
              </a:rPr>
              <a:t>DECIDING HOW TO MEET </a:t>
            </a:r>
            <a:endParaRPr lang="en-US" sz="4000"/>
          </a:p>
        </p:txBody>
      </p:sp>
      <p:sp>
        <p:nvSpPr>
          <p:cNvPr id="3" name="Content Placeholder 2">
            <a:extLst>
              <a:ext uri="{FF2B5EF4-FFF2-40B4-BE49-F238E27FC236}">
                <a16:creationId xmlns:a16="http://schemas.microsoft.com/office/drawing/2014/main" id="{76230AA7-F8F0-11EA-CC25-1D35D924BB8B}"/>
              </a:ext>
            </a:extLst>
          </p:cNvPr>
          <p:cNvSpPr>
            <a:spLocks noGrp="1"/>
          </p:cNvSpPr>
          <p:nvPr>
            <p:ph idx="1"/>
          </p:nvPr>
        </p:nvSpPr>
        <p:spPr>
          <a:xfrm>
            <a:off x="838200" y="2053201"/>
            <a:ext cx="3626804" cy="4123762"/>
          </a:xfrm>
        </p:spPr>
        <p:txBody>
          <a:bodyPr vert="horz" lIns="91440" tIns="45720" rIns="91440" bIns="45720" rtlCol="0" anchor="t">
            <a:noAutofit/>
          </a:bodyPr>
          <a:lstStyle/>
          <a:p>
            <a:pPr>
              <a:lnSpc>
                <a:spcPct val="150000"/>
              </a:lnSpc>
            </a:pPr>
            <a:r>
              <a:rPr lang="en-US" dirty="0">
                <a:ea typeface="+mn-lt"/>
                <a:cs typeface="+mn-lt"/>
              </a:rPr>
              <a:t>Meeting in person: Need to decide how and where to meet. </a:t>
            </a:r>
            <a:endParaRPr lang="en-US">
              <a:cs typeface="Calibri" panose="020F0502020204030204"/>
            </a:endParaRPr>
          </a:p>
          <a:p>
            <a:pPr>
              <a:lnSpc>
                <a:spcPct val="150000"/>
              </a:lnSpc>
            </a:pPr>
            <a:r>
              <a:rPr lang="en-US" dirty="0">
                <a:ea typeface="+mn-lt"/>
                <a:cs typeface="+mn-lt"/>
              </a:rPr>
              <a:t>Virtual meetings: Use some of the technologies </a:t>
            </a:r>
            <a:endParaRPr lang="en-US" dirty="0">
              <a:cs typeface="Calibri"/>
            </a:endParaRPr>
          </a:p>
          <a:p>
            <a:pPr marL="0" indent="0">
              <a:lnSpc>
                <a:spcPct val="150000"/>
              </a:lnSpc>
              <a:buNone/>
            </a:pPr>
            <a:endParaRPr lang="en-US" dirty="0">
              <a:cs typeface="Calibri"/>
            </a:endParaRPr>
          </a:p>
          <a:p>
            <a:pPr>
              <a:lnSpc>
                <a:spcPct val="150000"/>
              </a:lnSpc>
            </a:pPr>
            <a:endParaRPr lang="en-US" dirty="0">
              <a:cs typeface="Calibri"/>
            </a:endParaRPr>
          </a:p>
          <a:p>
            <a:pPr>
              <a:lnSpc>
                <a:spcPct val="150000"/>
              </a:lnSpc>
            </a:pPr>
            <a:endParaRPr lang="en-US" dirty="0">
              <a:cs typeface="Calibri"/>
            </a:endParaRPr>
          </a:p>
        </p:txBody>
      </p:sp>
    </p:spTree>
    <p:extLst>
      <p:ext uri="{BB962C8B-B14F-4D97-AF65-F5344CB8AC3E}">
        <p14:creationId xmlns:p14="http://schemas.microsoft.com/office/powerpoint/2010/main" val="423228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Google Shape;151;p6"/>
          <p:cNvPicPr preferRelativeResize="0"/>
          <p:nvPr/>
        </p:nvPicPr>
        <p:blipFill rotWithShape="1">
          <a:blip r:embed="rId3"/>
          <a:srcRect r="5882" b="-1"/>
          <a:stretch/>
        </p:blipFill>
        <p:spPr>
          <a:xfrm>
            <a:off x="2522356" y="10"/>
            <a:ext cx="9669642" cy="6857990"/>
          </a:xfrm>
          <a:prstGeom prst="rect">
            <a:avLst/>
          </a:prstGeom>
          <a:noFill/>
        </p:spPr>
      </p:pic>
      <p:sp>
        <p:nvSpPr>
          <p:cNvPr id="94" name="Rectangle 9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Google Shape;148;p6"/>
          <p:cNvSpPr txBox="1">
            <a:spLocks noGrp="1"/>
          </p:cNvSpPr>
          <p:nvPr>
            <p:ph type="title"/>
          </p:nvPr>
        </p:nvSpPr>
        <p:spPr>
          <a:xfrm>
            <a:off x="838200" y="365125"/>
            <a:ext cx="3822189" cy="1899912"/>
          </a:xfrm>
          <a:prstGeom prst="rect">
            <a:avLst/>
          </a:prstGeom>
        </p:spPr>
        <p:txBody>
          <a:bodyPr spcFirstLastPara="1" vert="horz" lIns="91440" tIns="45720" rIns="91440" bIns="45720" rtlCol="0" anchor="ctr" anchorCtr="0">
            <a:normAutofit/>
          </a:bodyPr>
          <a:lstStyle/>
          <a:p>
            <a:r>
              <a:rPr lang="en-US" sz="4000"/>
              <a:t>Discussion</a:t>
            </a:r>
          </a:p>
        </p:txBody>
      </p:sp>
      <p:sp>
        <p:nvSpPr>
          <p:cNvPr id="150" name="Google Shape;150;p6"/>
          <p:cNvSpPr txBox="1">
            <a:spLocks noGrp="1"/>
          </p:cNvSpPr>
          <p:nvPr>
            <p:ph sz="half" idx="2"/>
          </p:nvPr>
        </p:nvSpPr>
        <p:spPr>
          <a:xfrm>
            <a:off x="838200" y="1711278"/>
            <a:ext cx="3822189" cy="4465685"/>
          </a:xfrm>
          <a:prstGeom prst="rect">
            <a:avLst/>
          </a:prstGeom>
        </p:spPr>
        <p:txBody>
          <a:bodyPr spcFirstLastPara="1" vert="horz" lIns="91440" tIns="45720" rIns="91440" bIns="45720" rtlCol="0" anchor="t" anchorCtr="0">
            <a:noAutofit/>
          </a:bodyPr>
          <a:lstStyle/>
          <a:p>
            <a:pPr marL="91440" lvl="0">
              <a:lnSpc>
                <a:spcPct val="150000"/>
              </a:lnSpc>
              <a:spcBef>
                <a:spcPts val="1400"/>
              </a:spcBef>
              <a:spcAft>
                <a:spcPts val="0"/>
              </a:spcAft>
              <a:buSzPts val="2000"/>
            </a:pPr>
            <a:r>
              <a:rPr lang="en-US" dirty="0"/>
              <a:t>Identify the strengths and weaknesses of face-to-face meetings?</a:t>
            </a:r>
            <a:endParaRPr lang="en-US">
              <a:cs typeface="Calibri"/>
            </a:endParaRPr>
          </a:p>
          <a:p>
            <a:pPr marL="91440" lvl="0">
              <a:lnSpc>
                <a:spcPct val="150000"/>
              </a:lnSpc>
              <a:spcBef>
                <a:spcPts val="1400"/>
              </a:spcBef>
              <a:spcAft>
                <a:spcPts val="0"/>
              </a:spcAft>
              <a:buSzPts val="2000"/>
            </a:pPr>
            <a:r>
              <a:rPr lang="en-US" dirty="0"/>
              <a:t>List types of effective application technologies for meetings?</a:t>
            </a: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02" name="Rectangle 10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7"/>
          <p:cNvSpPr txBox="1">
            <a:spLocks noGrp="1"/>
          </p:cNvSpPr>
          <p:nvPr>
            <p:ph type="title"/>
          </p:nvPr>
        </p:nvSpPr>
        <p:spPr>
          <a:xfrm>
            <a:off x="1043631" y="809898"/>
            <a:ext cx="10173010" cy="155448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4800"/>
              <a:t>FORMULATING AN AGENDA </a:t>
            </a:r>
          </a:p>
        </p:txBody>
      </p:sp>
      <p:cxnSp>
        <p:nvCxnSpPr>
          <p:cNvPr id="108" name="Straight Connector 10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59" name="Google Shape;157;p7">
            <a:extLst>
              <a:ext uri="{FF2B5EF4-FFF2-40B4-BE49-F238E27FC236}">
                <a16:creationId xmlns:a16="http://schemas.microsoft.com/office/drawing/2014/main" id="{545B6DC4-DE23-F0D5-0E01-B98040F7D441}"/>
              </a:ext>
            </a:extLst>
          </p:cNvPr>
          <p:cNvGraphicFramePr>
            <a:graphicFrameLocks noGrp="1"/>
          </p:cNvGraphicFramePr>
          <p:nvPr>
            <p:ph idx="1"/>
            <p:extLst>
              <p:ext uri="{D42A27DB-BD31-4B8C-83A1-F6EECF244321}">
                <p14:modId xmlns:p14="http://schemas.microsoft.com/office/powerpoint/2010/main" val="35036680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0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2" name="Google Shape;162;p8"/>
          <p:cNvSpPr txBox="1">
            <a:spLocks noGrp="1"/>
          </p:cNvSpPr>
          <p:nvPr>
            <p:ph type="title"/>
          </p:nvPr>
        </p:nvSpPr>
        <p:spPr>
          <a:xfrm>
            <a:off x="838201" y="643467"/>
            <a:ext cx="3888526" cy="1800526"/>
          </a:xfrm>
          <a:prstGeom prst="rect">
            <a:avLst/>
          </a:prstGeom>
        </p:spPr>
        <p:txBody>
          <a:bodyPr spcFirstLastPara="1" vert="horz" lIns="91440" tIns="45720" rIns="91440" bIns="45720" rtlCol="0" anchor="ctr" anchorCtr="0">
            <a:normAutofit/>
          </a:bodyPr>
          <a:lstStyle/>
          <a:p>
            <a:pPr>
              <a:buClr>
                <a:srgbClr val="3F3F3F"/>
              </a:buClr>
              <a:buSzPts val="4800"/>
            </a:pPr>
            <a:r>
              <a:rPr lang="en-US" b="1" kern="1200">
                <a:solidFill>
                  <a:schemeClr val="tx1"/>
                </a:solidFill>
                <a:latin typeface="+mj-lt"/>
                <a:ea typeface="+mj-ea"/>
                <a:cs typeface="+mj-cs"/>
              </a:rPr>
              <a:t>3. Components of agenda </a:t>
            </a:r>
          </a:p>
        </p:txBody>
      </p:sp>
      <p:sp>
        <p:nvSpPr>
          <p:cNvPr id="163" name="Google Shape;163;p8"/>
          <p:cNvSpPr txBox="1">
            <a:spLocks noGrp="1"/>
          </p:cNvSpPr>
          <p:nvPr>
            <p:ph sz="half" idx="1"/>
          </p:nvPr>
        </p:nvSpPr>
        <p:spPr>
          <a:xfrm>
            <a:off x="838201" y="2623381"/>
            <a:ext cx="3888528" cy="3553581"/>
          </a:xfrm>
          <a:prstGeom prst="rect">
            <a:avLst/>
          </a:prstGeom>
        </p:spPr>
        <p:txBody>
          <a:bodyPr spcFirstLastPara="1" vert="horz" lIns="91440" tIns="45720" rIns="91440" bIns="45720" rtlCol="0" anchor="t" anchorCtr="0">
            <a:normAutofit/>
          </a:bodyPr>
          <a:lstStyle/>
          <a:p>
            <a:pPr marL="365125" lvl="0">
              <a:spcBef>
                <a:spcPts val="0"/>
              </a:spcBef>
              <a:spcAft>
                <a:spcPts val="0"/>
              </a:spcAft>
              <a:buSzPts val="2000"/>
            </a:pPr>
            <a:r>
              <a:rPr lang="en-US" sz="2000" dirty="0"/>
              <a:t>Purpose of Meeting</a:t>
            </a:r>
            <a:endParaRPr lang="en-US" sz="2000" dirty="0">
              <a:cs typeface="Calibri"/>
            </a:endParaRPr>
          </a:p>
          <a:p>
            <a:pPr marL="365125" lvl="0">
              <a:spcBef>
                <a:spcPts val="1400"/>
              </a:spcBef>
              <a:spcAft>
                <a:spcPts val="0"/>
              </a:spcAft>
              <a:buSzPts val="2000"/>
            </a:pPr>
            <a:r>
              <a:rPr lang="en-US" sz="2000" dirty="0"/>
              <a:t>A list of points to be considered, and a brief summary of relevant information that relates to each point.</a:t>
            </a:r>
            <a:endParaRPr lang="en-US" sz="2000" dirty="0">
              <a:cs typeface="Calibri"/>
            </a:endParaRPr>
          </a:p>
          <a:p>
            <a:pPr marL="365125" lvl="0">
              <a:spcBef>
                <a:spcPts val="1400"/>
              </a:spcBef>
              <a:spcAft>
                <a:spcPts val="0"/>
              </a:spcAft>
              <a:buSzPts val="2000"/>
            </a:pPr>
            <a:r>
              <a:rPr lang="en-US" sz="2000" dirty="0"/>
              <a:t>List of participants</a:t>
            </a:r>
            <a:endParaRPr lang="en-US" sz="2000" dirty="0">
              <a:cs typeface="Calibri"/>
            </a:endParaRPr>
          </a:p>
          <a:p>
            <a:pPr marL="365125" lvl="0">
              <a:spcBef>
                <a:spcPts val="1400"/>
              </a:spcBef>
              <a:spcAft>
                <a:spcPts val="0"/>
              </a:spcAft>
              <a:buSzPts val="2000"/>
            </a:pPr>
            <a:r>
              <a:rPr lang="en-US" sz="2000" dirty="0"/>
              <a:t>Date</a:t>
            </a:r>
            <a:endParaRPr lang="en-US" sz="2000" dirty="0">
              <a:cs typeface="Calibri"/>
            </a:endParaRPr>
          </a:p>
          <a:p>
            <a:pPr marL="365125" lvl="0">
              <a:spcBef>
                <a:spcPts val="1400"/>
              </a:spcBef>
              <a:spcAft>
                <a:spcPts val="0"/>
              </a:spcAft>
              <a:buSzPts val="2000"/>
            </a:pPr>
            <a:r>
              <a:rPr lang="en-US" sz="2000" dirty="0"/>
              <a:t>Time</a:t>
            </a:r>
            <a:endParaRPr lang="en-US" sz="2000" dirty="0">
              <a:cs typeface="Calibri"/>
            </a:endParaRPr>
          </a:p>
          <a:p>
            <a:pPr marL="365125" lvl="0">
              <a:spcBef>
                <a:spcPts val="1400"/>
              </a:spcBef>
              <a:spcAft>
                <a:spcPts val="0"/>
              </a:spcAft>
              <a:buSzPts val="2000"/>
            </a:pPr>
            <a:r>
              <a:rPr lang="en-US" sz="2000" dirty="0"/>
              <a:t>Place</a:t>
            </a:r>
          </a:p>
          <a:p>
            <a:pPr marL="91440" lvl="0">
              <a:spcBef>
                <a:spcPts val="1400"/>
              </a:spcBef>
              <a:spcAft>
                <a:spcPts val="0"/>
              </a:spcAft>
              <a:buSzPts val="2000"/>
            </a:pPr>
            <a:endParaRPr lang="en-US" sz="2000"/>
          </a:p>
        </p:txBody>
      </p:sp>
      <p:pic>
        <p:nvPicPr>
          <p:cNvPr id="164" name="Google Shape;164;p8"/>
          <p:cNvPicPr preferRelativeResize="0">
            <a:picLocks noGrp="1"/>
          </p:cNvPicPr>
          <p:nvPr>
            <p:ph sz="half" idx="2"/>
          </p:nvPr>
        </p:nvPicPr>
        <p:blipFill rotWithShape="1">
          <a:blip r:embed="rId3"/>
          <a:stretch/>
        </p:blipFill>
        <p:spPr>
          <a:xfrm>
            <a:off x="7235803" y="643234"/>
            <a:ext cx="3877913" cy="5599876"/>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3222</TotalTime>
  <Words>1510</Words>
  <Application>Microsoft Office PowerPoint</Application>
  <PresentationFormat>Widescreen</PresentationFormat>
  <Paragraphs>120</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Noto Sans Symbols</vt:lpstr>
      <vt:lpstr>Quattrocento Sans</vt:lpstr>
      <vt:lpstr>Office Theme</vt:lpstr>
      <vt:lpstr>Groups and meetings</vt:lpstr>
      <vt:lpstr>Chapter outlines</vt:lpstr>
      <vt:lpstr>LEARNING OBJECTIVES</vt:lpstr>
      <vt:lpstr>1. What is a meeting?</vt:lpstr>
      <vt:lpstr>2. PRE-meeting</vt:lpstr>
      <vt:lpstr>DECIDING HOW TO MEET </vt:lpstr>
      <vt:lpstr>Discussion</vt:lpstr>
      <vt:lpstr>FORMULATING AN AGENDA </vt:lpstr>
      <vt:lpstr>3. Components of agenda </vt:lpstr>
      <vt:lpstr>INVITING MEETING PARTICIPANTS </vt:lpstr>
      <vt:lpstr>IDENTIFYING AN APPROPRIATE MEETING SPACE </vt:lpstr>
      <vt:lpstr>MEETING CHECKLIST FOR PARTICIPANTS </vt:lpstr>
      <vt:lpstr>Perils of Poor Facilitation</vt:lpstr>
      <vt:lpstr>Guidelines for Facilitating a Meeting </vt:lpstr>
      <vt:lpstr>Guidelines for Facilitating a Meeting </vt:lpstr>
      <vt:lpstr>4. POST-Meeting Communication </vt:lpstr>
      <vt:lpstr>Sample of Informal Minutes</vt:lpstr>
      <vt:lpstr>5. Using Technology</vt:lpstr>
      <vt:lpstr>TIPS FOR VIRTUAL MEETINGS</vt:lpstr>
      <vt:lpstr>Review &amp; Reflection Questions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Groups and meetings</dc:title>
  <dc:creator>Admin</dc:creator>
  <cp:lastModifiedBy>Minh Hoa</cp:lastModifiedBy>
  <cp:revision>127</cp:revision>
  <dcterms:created xsi:type="dcterms:W3CDTF">2021-08-31T13:06:13Z</dcterms:created>
  <dcterms:modified xsi:type="dcterms:W3CDTF">2022-06-29T01:06:29Z</dcterms:modified>
</cp:coreProperties>
</file>